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5" r:id="rId10"/>
    <p:sldId id="266" r:id="rId11"/>
    <p:sldId id="267" r:id="rId12"/>
    <p:sldId id="268" r:id="rId13"/>
    <p:sldId id="270" r:id="rId14"/>
    <p:sldId id="272" r:id="rId15"/>
    <p:sldId id="269" r:id="rId16"/>
    <p:sldId id="263" r:id="rId17"/>
  </p:sldIdLst>
  <p:sldSz cx="14630400" cy="8229600"/>
  <p:notesSz cx="8229600" cy="14630400"/>
  <p:embeddedFontLst>
    <p:embeddedFont>
      <p:font typeface="Cabin" panose="020B0604020202020204" charset="0"/>
      <p:regular r:id="rId19"/>
    </p:embeddedFont>
    <p:embeddedFont>
      <p:font typeface="Unbounded" panose="020B0604020202020204" charset="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3" d="100"/>
          <a:sy n="63" d="100"/>
        </p:scale>
        <p:origin x="51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710960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EEF63E-9A33-05DC-1361-3E1443A231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5F0BB97-92A1-FC2B-8553-B70E6AE78E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D25EE29-C497-46BF-8B45-6A01C23834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E901E2-6C04-EBBF-5AD1-AA788413E83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519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2203E8-0EF2-F644-2522-4716583EE5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F04C01F-B2DC-D405-43C2-B23F6695F53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1C3FFBC-AA19-A461-7032-10810C53A8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3BE4FA-3D06-B7D3-DEF5-9D34032321A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92819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BE3B98-FAFB-7751-C0FE-D2FF924AC3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2147164-1F77-8788-391B-CD755ED111F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C03E3B-CB33-3B74-C5D3-553009F7C0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E90C98-087C-8C5B-5A67-477F82117E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2843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4A15CA-161F-8EB3-0019-4E975BDF3A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B2A2C7F-09A0-7227-5B58-4C7FB13E7B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FD09E24-203F-5D0C-7249-B3DF6F2AD4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EA5791-B84D-5878-914B-8245AB88A01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6191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BA1087-C1A5-40DC-916B-21F57FFEB9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9085ED-F816-0234-C7F3-5E948FA4A3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3E5A664-7302-AAAF-1CA3-759229CEAC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ACCDED-A807-4F38-0C00-3503BB0CFFA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3164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927416-9EBC-0853-2E38-17FCDD7BB7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8103E0A-ACCA-913C-FEC3-C82C27EC8A9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A170A17-AB18-4490-A69A-93D922EB32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1BB809-C96D-5F72-E6DB-E0ABF2D8806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6609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324653-011F-D8F9-0ED0-E42F09A8A6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86C961-E8FA-7572-7FE4-5ED29A21A8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8DBCF5B-7511-1264-9835-C1855FE8C2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82711A-BF71-7AF4-62F1-1D54A29C97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6738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E41FBC-4D86-8C52-A1E4-24082FE5DA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F5B1616-D5C2-88AE-CDF1-8DC5FD5453F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1233527-F762-7615-58BD-9797ACCC9D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0D8F1A-8A60-E5D7-7DEB-0652AB8FB5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3672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ardupineda.blogspot.com/2017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www.divilabs.com/2013/04/leds-how-to-make-them-work.html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www.wallpaperflare.com/technology-programming-python-programming-language-wallpaper-pnspx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github.com/Stranger-S8/Strange-Projects" TargetMode="External"/><Relationship Id="rId4" Type="http://schemas.openxmlformats.org/officeDocument/2006/relationships/hyperlink" Target="https://www.zbw-mediatalk.eu/de/2015/09/github-und-social-coding-neue-formen-der-softwareentwicklung-und-distribution-als-chance/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pixabay.com/de/arduino-arduino-uno-technologie-2168193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www.mikrocontroller-elektronik.de/nodemcu-esp8266-tutorial-wlan-board-arduino-ide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www.scirp.org/journal/paperinformation.aspx?paperid=94266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036915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AI-Powered Door Security System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2803922"/>
            <a:ext cx="3933706" cy="4375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00000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👥</a:t>
            </a:r>
            <a:r>
              <a:rPr lang="en-US" sz="26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 </a:t>
            </a:r>
            <a:r>
              <a:rPr lang="en-US" sz="2650" b="1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Group Members</a:t>
            </a:r>
            <a:endParaRPr lang="en-US" sz="2650" dirty="0"/>
          </a:p>
        </p:txBody>
      </p:sp>
      <p:sp>
        <p:nvSpPr>
          <p:cNvPr id="5" name="Text 2"/>
          <p:cNvSpPr/>
          <p:nvPr/>
        </p:nvSpPr>
        <p:spPr>
          <a:xfrm>
            <a:off x="837724" y="3600450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Muhammad Abdullah</a:t>
            </a: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— </a:t>
            </a:r>
            <a:r>
              <a:rPr lang="en-US" sz="1850" i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23-ARID-479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837724" y="4067175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Ahmed Malik</a:t>
            </a: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— </a:t>
            </a:r>
            <a:r>
              <a:rPr lang="en-US" sz="1850" i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23-ARID-542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837724" y="4533900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Muhammad Tayyab</a:t>
            </a: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— </a:t>
            </a:r>
            <a:r>
              <a:rPr lang="en-US" sz="1850" i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23-ARID-570</a:t>
            </a:r>
            <a:endParaRPr lang="en-US" sz="1850" dirty="0"/>
          </a:p>
        </p:txBody>
      </p:sp>
      <p:sp>
        <p:nvSpPr>
          <p:cNvPr id="8" name="Text 5"/>
          <p:cNvSpPr/>
          <p:nvPr/>
        </p:nvSpPr>
        <p:spPr>
          <a:xfrm>
            <a:off x="837724" y="5000625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Zeeshan Abbas</a:t>
            </a: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— </a:t>
            </a:r>
            <a:r>
              <a:rPr lang="en-US" sz="1850" i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23-ARID-615</a:t>
            </a:r>
            <a:endParaRPr lang="en-US" sz="1850" dirty="0"/>
          </a:p>
        </p:txBody>
      </p:sp>
      <p:sp>
        <p:nvSpPr>
          <p:cNvPr id="9" name="Text 6"/>
          <p:cNvSpPr/>
          <p:nvPr/>
        </p:nvSpPr>
        <p:spPr>
          <a:xfrm>
            <a:off x="837724" y="5652849"/>
            <a:ext cx="7468553" cy="15397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📌</a:t>
            </a: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85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Project Overview</a:t>
            </a:r>
            <a:r>
              <a:rPr lang="en-US" sz="1850" i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This presentation outlines our innovative AI-powered door security system, designed to enhance safety through real-time threat detection and automated responses.</a:t>
            </a:r>
            <a:endParaRPr lang="en-US" sz="18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E95D60-B135-0BBC-B1B6-2CDF6D96E6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>
            <a:extLst>
              <a:ext uri="{FF2B5EF4-FFF2-40B4-BE49-F238E27FC236}">
                <a16:creationId xmlns:a16="http://schemas.microsoft.com/office/drawing/2014/main" id="{559CF428-1A42-A21B-18D7-F585A83EC5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/>
        </p:blipFill>
        <p:spPr>
          <a:xfrm rot="5400000">
            <a:off x="9144000" y="2794694"/>
            <a:ext cx="5486400" cy="264033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F3AF1739-E267-522A-801B-D72A1FB41BD9}"/>
              </a:ext>
            </a:extLst>
          </p:cNvPr>
          <p:cNvSpPr/>
          <p:nvPr/>
        </p:nvSpPr>
        <p:spPr>
          <a:xfrm>
            <a:off x="502087" y="394454"/>
            <a:ext cx="5993844" cy="4218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Sample Arduino Code Snippet</a:t>
            </a:r>
            <a:endParaRPr lang="en-US" sz="2650" dirty="0"/>
          </a:p>
        </p:txBody>
      </p:sp>
      <p:sp>
        <p:nvSpPr>
          <p:cNvPr id="4" name="Shape 1">
            <a:extLst>
              <a:ext uri="{FF2B5EF4-FFF2-40B4-BE49-F238E27FC236}">
                <a16:creationId xmlns:a16="http://schemas.microsoft.com/office/drawing/2014/main" id="{445A572B-6B27-3A3C-2122-F5F0B8CE4230}"/>
              </a:ext>
            </a:extLst>
          </p:cNvPr>
          <p:cNvSpPr/>
          <p:nvPr/>
        </p:nvSpPr>
        <p:spPr>
          <a:xfrm>
            <a:off x="502087" y="1031438"/>
            <a:ext cx="8139827" cy="6183392"/>
          </a:xfrm>
          <a:prstGeom prst="roundRect">
            <a:avLst>
              <a:gd name="adj" fmla="val 348"/>
            </a:avLst>
          </a:prstGeom>
          <a:solidFill>
            <a:srgbClr val="05484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Shape 2">
            <a:extLst>
              <a:ext uri="{FF2B5EF4-FFF2-40B4-BE49-F238E27FC236}">
                <a16:creationId xmlns:a16="http://schemas.microsoft.com/office/drawing/2014/main" id="{B83C9E0C-5ADC-EF86-EEC7-DC5F5753518C}"/>
              </a:ext>
            </a:extLst>
          </p:cNvPr>
          <p:cNvSpPr/>
          <p:nvPr/>
        </p:nvSpPr>
        <p:spPr>
          <a:xfrm>
            <a:off x="494942" y="1031438"/>
            <a:ext cx="8649057" cy="6183392"/>
          </a:xfrm>
          <a:prstGeom prst="roundRect">
            <a:avLst>
              <a:gd name="adj" fmla="val 348"/>
            </a:avLst>
          </a:prstGeom>
          <a:solidFill>
            <a:srgbClr val="054842"/>
          </a:solidFill>
          <a:ln/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void </a:t>
            </a:r>
            <a:r>
              <a:rPr lang="en-US" dirty="0" err="1">
                <a:solidFill>
                  <a:schemeClr val="bg1"/>
                </a:solidFill>
              </a:rPr>
              <a:t>triggerAlert</a:t>
            </a:r>
            <a:r>
              <a:rPr lang="en-US" dirty="0">
                <a:solidFill>
                  <a:schemeClr val="bg1"/>
                </a:solidFill>
              </a:rPr>
              <a:t>() {</a:t>
            </a:r>
          </a:p>
          <a:p>
            <a:r>
              <a:rPr lang="en-US" dirty="0">
                <a:solidFill>
                  <a:schemeClr val="bg1"/>
                </a:solidFill>
              </a:rPr>
              <a:t>  for (int </a:t>
            </a:r>
            <a:r>
              <a:rPr lang="en-US" dirty="0" err="1">
                <a:solidFill>
                  <a:schemeClr val="bg1"/>
                </a:solidFill>
              </a:rPr>
              <a:t>i</a:t>
            </a:r>
            <a:r>
              <a:rPr lang="en-US" dirty="0">
                <a:solidFill>
                  <a:schemeClr val="bg1"/>
                </a:solidFill>
              </a:rPr>
              <a:t> = 0; </a:t>
            </a:r>
            <a:r>
              <a:rPr lang="en-US" dirty="0" err="1">
                <a:solidFill>
                  <a:schemeClr val="bg1"/>
                </a:solidFill>
              </a:rPr>
              <a:t>i</a:t>
            </a:r>
            <a:r>
              <a:rPr lang="en-US" dirty="0">
                <a:solidFill>
                  <a:schemeClr val="bg1"/>
                </a:solidFill>
              </a:rPr>
              <a:t> &lt; 5; </a:t>
            </a:r>
            <a:r>
              <a:rPr lang="en-US" dirty="0" err="1">
                <a:solidFill>
                  <a:schemeClr val="bg1"/>
                </a:solidFill>
              </a:rPr>
              <a:t>i</a:t>
            </a:r>
            <a:r>
              <a:rPr lang="en-US" dirty="0">
                <a:solidFill>
                  <a:schemeClr val="bg1"/>
                </a:solidFill>
              </a:rPr>
              <a:t>++) {</a:t>
            </a:r>
          </a:p>
          <a:p>
            <a:r>
              <a:rPr lang="en-US" dirty="0">
                <a:solidFill>
                  <a:schemeClr val="bg1"/>
                </a:solidFill>
              </a:rPr>
              <a:t>    // Turn ON red LED (PD2) and Buzzer (PD4)</a:t>
            </a:r>
          </a:p>
          <a:p>
            <a:r>
              <a:rPr lang="en-US" dirty="0">
                <a:solidFill>
                  <a:schemeClr val="bg1"/>
                </a:solidFill>
              </a:rPr>
              <a:t>    </a:t>
            </a:r>
            <a:r>
              <a:rPr lang="en-US" dirty="0" err="1">
                <a:solidFill>
                  <a:schemeClr val="bg1"/>
                </a:solidFill>
              </a:rPr>
              <a:t>asm</a:t>
            </a:r>
            <a:r>
              <a:rPr lang="en-US" dirty="0">
                <a:solidFill>
                  <a:schemeClr val="bg1"/>
                </a:solidFill>
              </a:rPr>
              <a:t> volatile("</a:t>
            </a:r>
            <a:r>
              <a:rPr lang="en-US" dirty="0" err="1">
                <a:solidFill>
                  <a:schemeClr val="bg1"/>
                </a:solidFill>
              </a:rPr>
              <a:t>sbi</a:t>
            </a:r>
            <a:r>
              <a:rPr lang="en-US" dirty="0">
                <a:solidFill>
                  <a:schemeClr val="bg1"/>
                </a:solidFill>
              </a:rPr>
              <a:t> %[port], %[pin]" :: [port] "I" (_SFR_IO_ADDR(PORTD)), [pin] "I" (2));</a:t>
            </a:r>
          </a:p>
          <a:p>
            <a:r>
              <a:rPr lang="en-US" dirty="0">
                <a:solidFill>
                  <a:schemeClr val="bg1"/>
                </a:solidFill>
              </a:rPr>
              <a:t>    </a:t>
            </a:r>
            <a:r>
              <a:rPr lang="en-US" dirty="0" err="1">
                <a:solidFill>
                  <a:schemeClr val="bg1"/>
                </a:solidFill>
              </a:rPr>
              <a:t>asm</a:t>
            </a:r>
            <a:r>
              <a:rPr lang="en-US" dirty="0">
                <a:solidFill>
                  <a:schemeClr val="bg1"/>
                </a:solidFill>
              </a:rPr>
              <a:t> volatile("</a:t>
            </a:r>
            <a:r>
              <a:rPr lang="en-US" dirty="0" err="1">
                <a:solidFill>
                  <a:schemeClr val="bg1"/>
                </a:solidFill>
              </a:rPr>
              <a:t>sbi</a:t>
            </a:r>
            <a:r>
              <a:rPr lang="en-US" dirty="0">
                <a:solidFill>
                  <a:schemeClr val="bg1"/>
                </a:solidFill>
              </a:rPr>
              <a:t> %[port], %[pin]" :: [port] "I" (_SFR_IO_ADDR(PORTD)), [pin] "I" (4));</a:t>
            </a:r>
          </a:p>
          <a:p>
            <a:r>
              <a:rPr lang="en-US" dirty="0">
                <a:solidFill>
                  <a:schemeClr val="bg1"/>
                </a:solidFill>
              </a:rPr>
              <a:t>    delay(200);</a:t>
            </a:r>
          </a:p>
          <a:p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    // Turn OFF both</a:t>
            </a:r>
          </a:p>
          <a:p>
            <a:r>
              <a:rPr lang="en-US" dirty="0">
                <a:solidFill>
                  <a:schemeClr val="bg1"/>
                </a:solidFill>
              </a:rPr>
              <a:t>    </a:t>
            </a:r>
            <a:r>
              <a:rPr lang="en-US" dirty="0" err="1">
                <a:solidFill>
                  <a:schemeClr val="bg1"/>
                </a:solidFill>
              </a:rPr>
              <a:t>asm</a:t>
            </a:r>
            <a:r>
              <a:rPr lang="en-US" dirty="0">
                <a:solidFill>
                  <a:schemeClr val="bg1"/>
                </a:solidFill>
              </a:rPr>
              <a:t> volatile("</a:t>
            </a:r>
            <a:r>
              <a:rPr lang="en-US" dirty="0" err="1">
                <a:solidFill>
                  <a:schemeClr val="bg1"/>
                </a:solidFill>
              </a:rPr>
              <a:t>cbi</a:t>
            </a:r>
            <a:r>
              <a:rPr lang="en-US" dirty="0">
                <a:solidFill>
                  <a:schemeClr val="bg1"/>
                </a:solidFill>
              </a:rPr>
              <a:t> %[port], %[pin]" :: [port] "I" (_SFR_IO_ADDR(PORTD)), [pin] "I" (2));</a:t>
            </a:r>
          </a:p>
          <a:p>
            <a:r>
              <a:rPr lang="en-US" dirty="0">
                <a:solidFill>
                  <a:schemeClr val="bg1"/>
                </a:solidFill>
              </a:rPr>
              <a:t>    </a:t>
            </a:r>
            <a:r>
              <a:rPr lang="en-US" dirty="0" err="1">
                <a:solidFill>
                  <a:schemeClr val="bg1"/>
                </a:solidFill>
              </a:rPr>
              <a:t>asm</a:t>
            </a:r>
            <a:r>
              <a:rPr lang="en-US" dirty="0">
                <a:solidFill>
                  <a:schemeClr val="bg1"/>
                </a:solidFill>
              </a:rPr>
              <a:t> volatile("</a:t>
            </a:r>
            <a:r>
              <a:rPr lang="en-US" dirty="0" err="1">
                <a:solidFill>
                  <a:schemeClr val="bg1"/>
                </a:solidFill>
              </a:rPr>
              <a:t>cbi</a:t>
            </a:r>
            <a:r>
              <a:rPr lang="en-US" dirty="0">
                <a:solidFill>
                  <a:schemeClr val="bg1"/>
                </a:solidFill>
              </a:rPr>
              <a:t> %[port], %[pin]" :: [port] "I" (_SFR_IO_ADDR(PORTD)), [pin] "I" (4));</a:t>
            </a:r>
          </a:p>
          <a:p>
            <a:r>
              <a:rPr lang="en-US" dirty="0">
                <a:solidFill>
                  <a:schemeClr val="bg1"/>
                </a:solidFill>
              </a:rPr>
              <a:t>    delay(200);</a:t>
            </a:r>
          </a:p>
          <a:p>
            <a:r>
              <a:rPr lang="en-US" dirty="0">
                <a:solidFill>
                  <a:schemeClr val="bg1"/>
                </a:solidFill>
              </a:rPr>
              <a:t>  }</a:t>
            </a:r>
          </a:p>
          <a:p>
            <a:r>
              <a:rPr lang="en-US" dirty="0">
                <a:solidFill>
                  <a:schemeClr val="bg1"/>
                </a:solidFill>
              </a:rPr>
              <a:t>}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C8F26CE1-F9EE-A23D-07BA-44A4A5D356A2}"/>
              </a:ext>
            </a:extLst>
          </p:cNvPr>
          <p:cNvSpPr/>
          <p:nvPr/>
        </p:nvSpPr>
        <p:spPr>
          <a:xfrm>
            <a:off x="638413" y="1138952"/>
            <a:ext cx="7867174" cy="59683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endParaRPr lang="en-US" sz="1100" dirty="0"/>
          </a:p>
        </p:txBody>
      </p:sp>
      <p:sp>
        <p:nvSpPr>
          <p:cNvPr id="7" name="Text 4">
            <a:extLst>
              <a:ext uri="{FF2B5EF4-FFF2-40B4-BE49-F238E27FC236}">
                <a16:creationId xmlns:a16="http://schemas.microsoft.com/office/drawing/2014/main" id="{02E9E9DE-1184-826A-95D5-BF58EA000335}"/>
              </a:ext>
            </a:extLst>
          </p:cNvPr>
          <p:cNvSpPr/>
          <p:nvPr/>
        </p:nvSpPr>
        <p:spPr>
          <a:xfrm>
            <a:off x="502087" y="7376160"/>
            <a:ext cx="8139827" cy="4591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This snippet illustrates how Arduino processes commands. It activates security features based on received signals. This code ensures immediate and appropriate hardware responses.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5715875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A66682-C983-3AB6-1495-49AE74C799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>
            <a:extLst>
              <a:ext uri="{FF2B5EF4-FFF2-40B4-BE49-F238E27FC236}">
                <a16:creationId xmlns:a16="http://schemas.microsoft.com/office/drawing/2014/main" id="{8E007D45-05A6-0335-EC4F-5CC8FF3249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/>
        </p:blipFill>
        <p:spPr>
          <a:xfrm rot="5400000">
            <a:off x="9144000" y="2317507"/>
            <a:ext cx="5486400" cy="3594704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29A26999-A1E8-0363-01FC-A35C1E77EF53}"/>
              </a:ext>
            </a:extLst>
          </p:cNvPr>
          <p:cNvSpPr/>
          <p:nvPr/>
        </p:nvSpPr>
        <p:spPr>
          <a:xfrm>
            <a:off x="502087" y="394454"/>
            <a:ext cx="5993844" cy="4218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Sample Arduino Code Snippet</a:t>
            </a:r>
            <a:endParaRPr lang="en-US" sz="2650" dirty="0"/>
          </a:p>
        </p:txBody>
      </p:sp>
      <p:sp>
        <p:nvSpPr>
          <p:cNvPr id="4" name="Shape 1">
            <a:extLst>
              <a:ext uri="{FF2B5EF4-FFF2-40B4-BE49-F238E27FC236}">
                <a16:creationId xmlns:a16="http://schemas.microsoft.com/office/drawing/2014/main" id="{A7457B5F-631C-A3FB-FA7A-71F71019D12B}"/>
              </a:ext>
            </a:extLst>
          </p:cNvPr>
          <p:cNvSpPr/>
          <p:nvPr/>
        </p:nvSpPr>
        <p:spPr>
          <a:xfrm>
            <a:off x="502087" y="1031438"/>
            <a:ext cx="8139827" cy="6183392"/>
          </a:xfrm>
          <a:prstGeom prst="roundRect">
            <a:avLst>
              <a:gd name="adj" fmla="val 348"/>
            </a:avLst>
          </a:prstGeom>
          <a:solidFill>
            <a:srgbClr val="05484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Shape 2">
            <a:extLst>
              <a:ext uri="{FF2B5EF4-FFF2-40B4-BE49-F238E27FC236}">
                <a16:creationId xmlns:a16="http://schemas.microsoft.com/office/drawing/2014/main" id="{FFFE564F-2F50-338C-AA83-43F9E76D6B13}"/>
              </a:ext>
            </a:extLst>
          </p:cNvPr>
          <p:cNvSpPr/>
          <p:nvPr/>
        </p:nvSpPr>
        <p:spPr>
          <a:xfrm>
            <a:off x="494942" y="1031438"/>
            <a:ext cx="8649057" cy="6183392"/>
          </a:xfrm>
          <a:prstGeom prst="roundRect">
            <a:avLst>
              <a:gd name="adj" fmla="val 348"/>
            </a:avLst>
          </a:prstGeom>
          <a:solidFill>
            <a:srgbClr val="054842"/>
          </a:solidFill>
          <a:ln/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int </a:t>
            </a:r>
            <a:r>
              <a:rPr lang="en-US" dirty="0" err="1">
                <a:solidFill>
                  <a:schemeClr val="bg1"/>
                </a:solidFill>
              </a:rPr>
              <a:t>measureDistance</a:t>
            </a:r>
            <a:r>
              <a:rPr lang="en-US" dirty="0">
                <a:solidFill>
                  <a:schemeClr val="bg1"/>
                </a:solidFill>
              </a:rPr>
              <a:t>() {</a:t>
            </a:r>
          </a:p>
          <a:p>
            <a:r>
              <a:rPr lang="en-US" dirty="0">
                <a:solidFill>
                  <a:schemeClr val="bg1"/>
                </a:solidFill>
              </a:rPr>
              <a:t>  // Clear previous pulse</a:t>
            </a:r>
          </a:p>
          <a:p>
            <a:r>
              <a:rPr lang="en-US" dirty="0">
                <a:solidFill>
                  <a:schemeClr val="bg1"/>
                </a:solidFill>
              </a:rPr>
              <a:t>  digitalWrite(</a:t>
            </a:r>
            <a:r>
              <a:rPr lang="en-US" dirty="0" err="1">
                <a:solidFill>
                  <a:schemeClr val="bg1"/>
                </a:solidFill>
              </a:rPr>
              <a:t>trigPin</a:t>
            </a:r>
            <a:r>
              <a:rPr lang="en-US" dirty="0">
                <a:solidFill>
                  <a:schemeClr val="bg1"/>
                </a:solidFill>
              </a:rPr>
              <a:t>, LOW);</a:t>
            </a:r>
          </a:p>
          <a:p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  // Replace </a:t>
            </a:r>
            <a:r>
              <a:rPr lang="en-US" dirty="0" err="1">
                <a:solidFill>
                  <a:schemeClr val="bg1"/>
                </a:solidFill>
              </a:rPr>
              <a:t>delayMicroseconds</a:t>
            </a:r>
            <a:r>
              <a:rPr lang="en-US" dirty="0">
                <a:solidFill>
                  <a:schemeClr val="bg1"/>
                </a:solidFill>
              </a:rPr>
              <a:t>(2) with NOPs (about 2us = 32 cycles)</a:t>
            </a:r>
          </a:p>
          <a:p>
            <a:r>
              <a:rPr lang="en-US" dirty="0">
                <a:solidFill>
                  <a:schemeClr val="bg1"/>
                </a:solidFill>
              </a:rPr>
              <a:t>  </a:t>
            </a:r>
            <a:r>
              <a:rPr lang="en-US" dirty="0" err="1">
                <a:solidFill>
                  <a:schemeClr val="bg1"/>
                </a:solidFill>
              </a:rPr>
              <a:t>asm</a:t>
            </a:r>
            <a:r>
              <a:rPr lang="en-US" dirty="0">
                <a:solidFill>
                  <a:schemeClr val="bg1"/>
                </a:solidFill>
              </a:rPr>
              <a:t> volatile (</a:t>
            </a:r>
          </a:p>
          <a:p>
            <a:r>
              <a:rPr lang="en-US" dirty="0">
                <a:solidFill>
                  <a:schemeClr val="bg1"/>
                </a:solidFill>
              </a:rPr>
              <a:t>    "</a:t>
            </a:r>
            <a:r>
              <a:rPr lang="en-US" dirty="0" err="1">
                <a:solidFill>
                  <a:schemeClr val="bg1"/>
                </a:solidFill>
              </a:rPr>
              <a:t>nop</a:t>
            </a:r>
            <a:r>
              <a:rPr lang="en-US" dirty="0">
                <a:solidFill>
                  <a:schemeClr val="bg1"/>
                </a:solidFill>
              </a:rPr>
              <a:t>\n\t""</a:t>
            </a:r>
            <a:r>
              <a:rPr lang="en-US" dirty="0" err="1">
                <a:solidFill>
                  <a:schemeClr val="bg1"/>
                </a:solidFill>
              </a:rPr>
              <a:t>nop</a:t>
            </a:r>
            <a:r>
              <a:rPr lang="en-US" dirty="0">
                <a:solidFill>
                  <a:schemeClr val="bg1"/>
                </a:solidFill>
              </a:rPr>
              <a:t>\n\t""</a:t>
            </a:r>
            <a:r>
              <a:rPr lang="en-US" dirty="0" err="1">
                <a:solidFill>
                  <a:schemeClr val="bg1"/>
                </a:solidFill>
              </a:rPr>
              <a:t>nop</a:t>
            </a:r>
            <a:r>
              <a:rPr lang="en-US" dirty="0">
                <a:solidFill>
                  <a:schemeClr val="bg1"/>
                </a:solidFill>
              </a:rPr>
              <a:t>\n\t""</a:t>
            </a:r>
            <a:r>
              <a:rPr lang="en-US" dirty="0" err="1">
                <a:solidFill>
                  <a:schemeClr val="bg1"/>
                </a:solidFill>
              </a:rPr>
              <a:t>nop</a:t>
            </a:r>
            <a:r>
              <a:rPr lang="en-US" dirty="0">
                <a:solidFill>
                  <a:schemeClr val="bg1"/>
                </a:solidFill>
              </a:rPr>
              <a:t>\n\t"</a:t>
            </a:r>
          </a:p>
          <a:p>
            <a:r>
              <a:rPr lang="en-US" dirty="0">
                <a:solidFill>
                  <a:schemeClr val="bg1"/>
                </a:solidFill>
              </a:rPr>
              <a:t>    "</a:t>
            </a:r>
            <a:r>
              <a:rPr lang="en-US" dirty="0" err="1">
                <a:solidFill>
                  <a:schemeClr val="bg1"/>
                </a:solidFill>
              </a:rPr>
              <a:t>nop</a:t>
            </a:r>
            <a:r>
              <a:rPr lang="en-US" dirty="0">
                <a:solidFill>
                  <a:schemeClr val="bg1"/>
                </a:solidFill>
              </a:rPr>
              <a:t>\n\t""</a:t>
            </a:r>
            <a:r>
              <a:rPr lang="en-US" dirty="0" err="1">
                <a:solidFill>
                  <a:schemeClr val="bg1"/>
                </a:solidFill>
              </a:rPr>
              <a:t>nop</a:t>
            </a:r>
            <a:r>
              <a:rPr lang="en-US" dirty="0">
                <a:solidFill>
                  <a:schemeClr val="bg1"/>
                </a:solidFill>
              </a:rPr>
              <a:t>\n\t""</a:t>
            </a:r>
            <a:r>
              <a:rPr lang="en-US" dirty="0" err="1">
                <a:solidFill>
                  <a:schemeClr val="bg1"/>
                </a:solidFill>
              </a:rPr>
              <a:t>nop</a:t>
            </a:r>
            <a:r>
              <a:rPr lang="en-US" dirty="0">
                <a:solidFill>
                  <a:schemeClr val="bg1"/>
                </a:solidFill>
              </a:rPr>
              <a:t>\n\t""</a:t>
            </a:r>
            <a:r>
              <a:rPr lang="en-US" dirty="0" err="1">
                <a:solidFill>
                  <a:schemeClr val="bg1"/>
                </a:solidFill>
              </a:rPr>
              <a:t>nop</a:t>
            </a:r>
            <a:r>
              <a:rPr lang="en-US" dirty="0">
                <a:solidFill>
                  <a:schemeClr val="bg1"/>
                </a:solidFill>
              </a:rPr>
              <a:t>\n\t"</a:t>
            </a:r>
          </a:p>
          <a:p>
            <a:r>
              <a:rPr lang="en-US" dirty="0">
                <a:solidFill>
                  <a:schemeClr val="bg1"/>
                </a:solidFill>
              </a:rPr>
              <a:t>    "</a:t>
            </a:r>
            <a:r>
              <a:rPr lang="en-US" dirty="0" err="1">
                <a:solidFill>
                  <a:schemeClr val="bg1"/>
                </a:solidFill>
              </a:rPr>
              <a:t>nop</a:t>
            </a:r>
            <a:r>
              <a:rPr lang="en-US" dirty="0">
                <a:solidFill>
                  <a:schemeClr val="bg1"/>
                </a:solidFill>
              </a:rPr>
              <a:t>\n\t""</a:t>
            </a:r>
            <a:r>
              <a:rPr lang="en-US" dirty="0" err="1">
                <a:solidFill>
                  <a:schemeClr val="bg1"/>
                </a:solidFill>
              </a:rPr>
              <a:t>nop</a:t>
            </a:r>
            <a:r>
              <a:rPr lang="en-US" dirty="0">
                <a:solidFill>
                  <a:schemeClr val="bg1"/>
                </a:solidFill>
              </a:rPr>
              <a:t>\n\t""</a:t>
            </a:r>
            <a:r>
              <a:rPr lang="en-US" dirty="0" err="1">
                <a:solidFill>
                  <a:schemeClr val="bg1"/>
                </a:solidFill>
              </a:rPr>
              <a:t>nop</a:t>
            </a:r>
            <a:r>
              <a:rPr lang="en-US" dirty="0">
                <a:solidFill>
                  <a:schemeClr val="bg1"/>
                </a:solidFill>
              </a:rPr>
              <a:t>\n\t""</a:t>
            </a:r>
            <a:r>
              <a:rPr lang="en-US" dirty="0" err="1">
                <a:solidFill>
                  <a:schemeClr val="bg1"/>
                </a:solidFill>
              </a:rPr>
              <a:t>nop</a:t>
            </a:r>
            <a:r>
              <a:rPr lang="en-US" dirty="0">
                <a:solidFill>
                  <a:schemeClr val="bg1"/>
                </a:solidFill>
              </a:rPr>
              <a:t>\n\t"</a:t>
            </a:r>
          </a:p>
          <a:p>
            <a:r>
              <a:rPr lang="en-US" dirty="0">
                <a:solidFill>
                  <a:schemeClr val="bg1"/>
                </a:solidFill>
              </a:rPr>
              <a:t>    "</a:t>
            </a:r>
            <a:r>
              <a:rPr lang="en-US" dirty="0" err="1">
                <a:solidFill>
                  <a:schemeClr val="bg1"/>
                </a:solidFill>
              </a:rPr>
              <a:t>nop</a:t>
            </a:r>
            <a:r>
              <a:rPr lang="en-US" dirty="0">
                <a:solidFill>
                  <a:schemeClr val="bg1"/>
                </a:solidFill>
              </a:rPr>
              <a:t>\n\t""</a:t>
            </a:r>
            <a:r>
              <a:rPr lang="en-US" dirty="0" err="1">
                <a:solidFill>
                  <a:schemeClr val="bg1"/>
                </a:solidFill>
              </a:rPr>
              <a:t>nop</a:t>
            </a:r>
            <a:r>
              <a:rPr lang="en-US" dirty="0">
                <a:solidFill>
                  <a:schemeClr val="bg1"/>
                </a:solidFill>
              </a:rPr>
              <a:t>\n\t""</a:t>
            </a:r>
            <a:r>
              <a:rPr lang="en-US" dirty="0" err="1">
                <a:solidFill>
                  <a:schemeClr val="bg1"/>
                </a:solidFill>
              </a:rPr>
              <a:t>nop</a:t>
            </a:r>
            <a:r>
              <a:rPr lang="en-US" dirty="0">
                <a:solidFill>
                  <a:schemeClr val="bg1"/>
                </a:solidFill>
              </a:rPr>
              <a:t>\n\t""</a:t>
            </a:r>
            <a:r>
              <a:rPr lang="en-US" dirty="0" err="1">
                <a:solidFill>
                  <a:schemeClr val="bg1"/>
                </a:solidFill>
              </a:rPr>
              <a:t>nop</a:t>
            </a:r>
            <a:r>
              <a:rPr lang="en-US" dirty="0">
                <a:solidFill>
                  <a:schemeClr val="bg1"/>
                </a:solidFill>
              </a:rPr>
              <a:t>\n\t"</a:t>
            </a:r>
          </a:p>
          <a:p>
            <a:r>
              <a:rPr lang="en-US" dirty="0">
                <a:solidFill>
                  <a:schemeClr val="bg1"/>
                </a:solidFill>
              </a:rPr>
              <a:t>    "</a:t>
            </a:r>
            <a:r>
              <a:rPr lang="en-US" dirty="0" err="1">
                <a:solidFill>
                  <a:schemeClr val="bg1"/>
                </a:solidFill>
              </a:rPr>
              <a:t>nop</a:t>
            </a:r>
            <a:r>
              <a:rPr lang="en-US" dirty="0">
                <a:solidFill>
                  <a:schemeClr val="bg1"/>
                </a:solidFill>
              </a:rPr>
              <a:t>\n\t""</a:t>
            </a:r>
            <a:r>
              <a:rPr lang="en-US" dirty="0" err="1">
                <a:solidFill>
                  <a:schemeClr val="bg1"/>
                </a:solidFill>
              </a:rPr>
              <a:t>nop</a:t>
            </a:r>
            <a:r>
              <a:rPr lang="en-US" dirty="0">
                <a:solidFill>
                  <a:schemeClr val="bg1"/>
                </a:solidFill>
              </a:rPr>
              <a:t>\n\t""</a:t>
            </a:r>
            <a:r>
              <a:rPr lang="en-US" dirty="0" err="1">
                <a:solidFill>
                  <a:schemeClr val="bg1"/>
                </a:solidFill>
              </a:rPr>
              <a:t>nop</a:t>
            </a:r>
            <a:r>
              <a:rPr lang="en-US" dirty="0">
                <a:solidFill>
                  <a:schemeClr val="bg1"/>
                </a:solidFill>
              </a:rPr>
              <a:t>\n\t""</a:t>
            </a:r>
            <a:r>
              <a:rPr lang="en-US" dirty="0" err="1">
                <a:solidFill>
                  <a:schemeClr val="bg1"/>
                </a:solidFill>
              </a:rPr>
              <a:t>nop</a:t>
            </a:r>
            <a:r>
              <a:rPr lang="en-US" dirty="0">
                <a:solidFill>
                  <a:schemeClr val="bg1"/>
                </a:solidFill>
              </a:rPr>
              <a:t>\n\t"</a:t>
            </a:r>
          </a:p>
          <a:p>
            <a:r>
              <a:rPr lang="en-US" dirty="0">
                <a:solidFill>
                  <a:schemeClr val="bg1"/>
                </a:solidFill>
              </a:rPr>
              <a:t>    "</a:t>
            </a:r>
            <a:r>
              <a:rPr lang="en-US" dirty="0" err="1">
                <a:solidFill>
                  <a:schemeClr val="bg1"/>
                </a:solidFill>
              </a:rPr>
              <a:t>nop</a:t>
            </a:r>
            <a:r>
              <a:rPr lang="en-US" dirty="0">
                <a:solidFill>
                  <a:schemeClr val="bg1"/>
                </a:solidFill>
              </a:rPr>
              <a:t>\n\t""</a:t>
            </a:r>
            <a:r>
              <a:rPr lang="en-US" dirty="0" err="1">
                <a:solidFill>
                  <a:schemeClr val="bg1"/>
                </a:solidFill>
              </a:rPr>
              <a:t>nop</a:t>
            </a:r>
            <a:r>
              <a:rPr lang="en-US" dirty="0">
                <a:solidFill>
                  <a:schemeClr val="bg1"/>
                </a:solidFill>
              </a:rPr>
              <a:t>\n\t""</a:t>
            </a:r>
            <a:r>
              <a:rPr lang="en-US" dirty="0" err="1">
                <a:solidFill>
                  <a:schemeClr val="bg1"/>
                </a:solidFill>
              </a:rPr>
              <a:t>nop</a:t>
            </a:r>
            <a:r>
              <a:rPr lang="en-US" dirty="0">
                <a:solidFill>
                  <a:schemeClr val="bg1"/>
                </a:solidFill>
              </a:rPr>
              <a:t>\n\t""</a:t>
            </a:r>
            <a:r>
              <a:rPr lang="en-US" dirty="0" err="1">
                <a:solidFill>
                  <a:schemeClr val="bg1"/>
                </a:solidFill>
              </a:rPr>
              <a:t>nop</a:t>
            </a:r>
            <a:r>
              <a:rPr lang="en-US" dirty="0">
                <a:solidFill>
                  <a:schemeClr val="bg1"/>
                </a:solidFill>
              </a:rPr>
              <a:t>\n\t"</a:t>
            </a:r>
          </a:p>
          <a:p>
            <a:r>
              <a:rPr lang="en-US" dirty="0">
                <a:solidFill>
                  <a:schemeClr val="bg1"/>
                </a:solidFill>
              </a:rPr>
              <a:t>    "</a:t>
            </a:r>
            <a:r>
              <a:rPr lang="en-US" dirty="0" err="1">
                <a:solidFill>
                  <a:schemeClr val="bg1"/>
                </a:solidFill>
              </a:rPr>
              <a:t>nop</a:t>
            </a:r>
            <a:r>
              <a:rPr lang="en-US" dirty="0">
                <a:solidFill>
                  <a:schemeClr val="bg1"/>
                </a:solidFill>
              </a:rPr>
              <a:t>\n\t""</a:t>
            </a:r>
            <a:r>
              <a:rPr lang="en-US" dirty="0" err="1">
                <a:solidFill>
                  <a:schemeClr val="bg1"/>
                </a:solidFill>
              </a:rPr>
              <a:t>nop</a:t>
            </a:r>
            <a:r>
              <a:rPr lang="en-US" dirty="0">
                <a:solidFill>
                  <a:schemeClr val="bg1"/>
                </a:solidFill>
              </a:rPr>
              <a:t>\n\t""</a:t>
            </a:r>
            <a:r>
              <a:rPr lang="en-US" dirty="0" err="1">
                <a:solidFill>
                  <a:schemeClr val="bg1"/>
                </a:solidFill>
              </a:rPr>
              <a:t>nop</a:t>
            </a:r>
            <a:r>
              <a:rPr lang="en-US" dirty="0">
                <a:solidFill>
                  <a:schemeClr val="bg1"/>
                </a:solidFill>
              </a:rPr>
              <a:t>\n\t""</a:t>
            </a:r>
            <a:r>
              <a:rPr lang="en-US" dirty="0" err="1">
                <a:solidFill>
                  <a:schemeClr val="bg1"/>
                </a:solidFill>
              </a:rPr>
              <a:t>nop</a:t>
            </a:r>
            <a:r>
              <a:rPr lang="en-US" dirty="0">
                <a:solidFill>
                  <a:schemeClr val="bg1"/>
                </a:solidFill>
              </a:rPr>
              <a:t>\n\t"</a:t>
            </a:r>
          </a:p>
          <a:p>
            <a:r>
              <a:rPr lang="en-US" dirty="0">
                <a:solidFill>
                  <a:schemeClr val="bg1"/>
                </a:solidFill>
              </a:rPr>
              <a:t>    "</a:t>
            </a:r>
            <a:r>
              <a:rPr lang="en-US" dirty="0" err="1">
                <a:solidFill>
                  <a:schemeClr val="bg1"/>
                </a:solidFill>
              </a:rPr>
              <a:t>nop</a:t>
            </a:r>
            <a:r>
              <a:rPr lang="en-US" dirty="0">
                <a:solidFill>
                  <a:schemeClr val="bg1"/>
                </a:solidFill>
              </a:rPr>
              <a:t>\n\t""</a:t>
            </a:r>
            <a:r>
              <a:rPr lang="en-US" dirty="0" err="1">
                <a:solidFill>
                  <a:schemeClr val="bg1"/>
                </a:solidFill>
              </a:rPr>
              <a:t>nop</a:t>
            </a:r>
            <a:r>
              <a:rPr lang="en-US" dirty="0">
                <a:solidFill>
                  <a:schemeClr val="bg1"/>
                </a:solidFill>
              </a:rPr>
              <a:t>\n\t""</a:t>
            </a:r>
            <a:r>
              <a:rPr lang="en-US" dirty="0" err="1">
                <a:solidFill>
                  <a:schemeClr val="bg1"/>
                </a:solidFill>
              </a:rPr>
              <a:t>nop</a:t>
            </a:r>
            <a:r>
              <a:rPr lang="en-US" dirty="0">
                <a:solidFill>
                  <a:schemeClr val="bg1"/>
                </a:solidFill>
              </a:rPr>
              <a:t>\n\t""</a:t>
            </a:r>
            <a:r>
              <a:rPr lang="en-US" dirty="0" err="1">
                <a:solidFill>
                  <a:schemeClr val="bg1"/>
                </a:solidFill>
              </a:rPr>
              <a:t>nop</a:t>
            </a:r>
            <a:r>
              <a:rPr lang="en-US" dirty="0">
                <a:solidFill>
                  <a:schemeClr val="bg1"/>
                </a:solidFill>
              </a:rPr>
              <a:t>\n\t"</a:t>
            </a:r>
          </a:p>
          <a:p>
            <a:r>
              <a:rPr lang="en-US" dirty="0">
                <a:solidFill>
                  <a:schemeClr val="bg1"/>
                </a:solidFill>
              </a:rPr>
              <a:t>  );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EB2701F9-8D14-E1DD-E447-6B4CC9291362}"/>
              </a:ext>
            </a:extLst>
          </p:cNvPr>
          <p:cNvSpPr/>
          <p:nvPr/>
        </p:nvSpPr>
        <p:spPr>
          <a:xfrm>
            <a:off x="638413" y="1138952"/>
            <a:ext cx="7867174" cy="59683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endParaRPr lang="en-US" sz="1100" dirty="0"/>
          </a:p>
        </p:txBody>
      </p:sp>
      <p:sp>
        <p:nvSpPr>
          <p:cNvPr id="7" name="Text 4">
            <a:extLst>
              <a:ext uri="{FF2B5EF4-FFF2-40B4-BE49-F238E27FC236}">
                <a16:creationId xmlns:a16="http://schemas.microsoft.com/office/drawing/2014/main" id="{127C3FCB-2AEA-7611-8483-A26A3E194181}"/>
              </a:ext>
            </a:extLst>
          </p:cNvPr>
          <p:cNvSpPr/>
          <p:nvPr/>
        </p:nvSpPr>
        <p:spPr>
          <a:xfrm>
            <a:off x="502087" y="7376160"/>
            <a:ext cx="8139827" cy="4591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This snippet illustrates how Arduino processes commands. It activates security features based on received signals. This code ensures immediate and appropriate hardware responses.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5212992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369C9F-9AE8-087C-9B8F-98E216E978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>
            <a:extLst>
              <a:ext uri="{FF2B5EF4-FFF2-40B4-BE49-F238E27FC236}">
                <a16:creationId xmlns:a16="http://schemas.microsoft.com/office/drawing/2014/main" id="{14E1A234-C032-1730-0BE6-5E36469BE6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/>
        </p:blipFill>
        <p:spPr>
          <a:xfrm>
            <a:off x="9144000" y="1031438"/>
            <a:ext cx="5486400" cy="6183392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307E937B-95A9-7C0F-DD9D-85C44E2A8848}"/>
              </a:ext>
            </a:extLst>
          </p:cNvPr>
          <p:cNvSpPr/>
          <p:nvPr/>
        </p:nvSpPr>
        <p:spPr>
          <a:xfrm>
            <a:off x="502087" y="394454"/>
            <a:ext cx="5993844" cy="4218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Sample Arduino Code Snippet</a:t>
            </a:r>
            <a:endParaRPr lang="en-US" sz="2650" dirty="0"/>
          </a:p>
        </p:txBody>
      </p:sp>
      <p:sp>
        <p:nvSpPr>
          <p:cNvPr id="4" name="Shape 1">
            <a:extLst>
              <a:ext uri="{FF2B5EF4-FFF2-40B4-BE49-F238E27FC236}">
                <a16:creationId xmlns:a16="http://schemas.microsoft.com/office/drawing/2014/main" id="{46C48965-2F87-5BED-734B-7F68AC6E3C9F}"/>
              </a:ext>
            </a:extLst>
          </p:cNvPr>
          <p:cNvSpPr/>
          <p:nvPr/>
        </p:nvSpPr>
        <p:spPr>
          <a:xfrm>
            <a:off x="502087" y="1031438"/>
            <a:ext cx="8139827" cy="6183392"/>
          </a:xfrm>
          <a:prstGeom prst="roundRect">
            <a:avLst>
              <a:gd name="adj" fmla="val 348"/>
            </a:avLst>
          </a:prstGeom>
          <a:solidFill>
            <a:srgbClr val="05484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Shape 2">
            <a:extLst>
              <a:ext uri="{FF2B5EF4-FFF2-40B4-BE49-F238E27FC236}">
                <a16:creationId xmlns:a16="http://schemas.microsoft.com/office/drawing/2014/main" id="{92D90209-1326-6C0F-D77A-40BF195EF388}"/>
              </a:ext>
            </a:extLst>
          </p:cNvPr>
          <p:cNvSpPr/>
          <p:nvPr/>
        </p:nvSpPr>
        <p:spPr>
          <a:xfrm>
            <a:off x="494942" y="1031438"/>
            <a:ext cx="8649057" cy="6183392"/>
          </a:xfrm>
          <a:prstGeom prst="roundRect">
            <a:avLst>
              <a:gd name="adj" fmla="val 348"/>
            </a:avLst>
          </a:prstGeom>
          <a:solidFill>
            <a:srgbClr val="054842"/>
          </a:solidFill>
          <a:ln/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// Send 10us pulse to trigger</a:t>
            </a:r>
          </a:p>
          <a:p>
            <a:r>
              <a:rPr lang="en-US" dirty="0">
                <a:solidFill>
                  <a:schemeClr val="bg1"/>
                </a:solidFill>
              </a:rPr>
              <a:t>  digitalWrite(</a:t>
            </a:r>
            <a:r>
              <a:rPr lang="en-US" dirty="0" err="1">
                <a:solidFill>
                  <a:schemeClr val="bg1"/>
                </a:solidFill>
              </a:rPr>
              <a:t>trigPin</a:t>
            </a:r>
            <a:r>
              <a:rPr lang="en-US" dirty="0">
                <a:solidFill>
                  <a:schemeClr val="bg1"/>
                </a:solidFill>
              </a:rPr>
              <a:t>, HIGH);</a:t>
            </a:r>
          </a:p>
          <a:p>
            <a:r>
              <a:rPr lang="en-US" dirty="0">
                <a:solidFill>
                  <a:schemeClr val="bg1"/>
                </a:solidFill>
              </a:rPr>
              <a:t>  </a:t>
            </a:r>
            <a:r>
              <a:rPr lang="en-US" dirty="0" err="1">
                <a:solidFill>
                  <a:schemeClr val="bg1"/>
                </a:solidFill>
              </a:rPr>
              <a:t>delayMicroseconds</a:t>
            </a:r>
            <a:r>
              <a:rPr lang="en-US" dirty="0">
                <a:solidFill>
                  <a:schemeClr val="bg1"/>
                </a:solidFill>
              </a:rPr>
              <a:t>(10);</a:t>
            </a:r>
          </a:p>
          <a:p>
            <a:r>
              <a:rPr lang="en-US" dirty="0">
                <a:solidFill>
                  <a:schemeClr val="bg1"/>
                </a:solidFill>
              </a:rPr>
              <a:t>  digitalWrite(</a:t>
            </a:r>
            <a:r>
              <a:rPr lang="en-US" dirty="0" err="1">
                <a:solidFill>
                  <a:schemeClr val="bg1"/>
                </a:solidFill>
              </a:rPr>
              <a:t>trigPin</a:t>
            </a:r>
            <a:r>
              <a:rPr lang="en-US" dirty="0">
                <a:solidFill>
                  <a:schemeClr val="bg1"/>
                </a:solidFill>
              </a:rPr>
              <a:t>, LOW);</a:t>
            </a:r>
          </a:p>
          <a:p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  // Listen for echo. Timeout after 30ms.</a:t>
            </a:r>
          </a:p>
          <a:p>
            <a:r>
              <a:rPr lang="en-US" dirty="0">
                <a:solidFill>
                  <a:schemeClr val="bg1"/>
                </a:solidFill>
              </a:rPr>
              <a:t>  long duration = </a:t>
            </a:r>
            <a:r>
              <a:rPr lang="en-US" dirty="0" err="1">
                <a:solidFill>
                  <a:schemeClr val="bg1"/>
                </a:solidFill>
              </a:rPr>
              <a:t>pulseIn</a:t>
            </a:r>
            <a:r>
              <a:rPr lang="en-US" dirty="0">
                <a:solidFill>
                  <a:schemeClr val="bg1"/>
                </a:solidFill>
              </a:rPr>
              <a:t>(</a:t>
            </a:r>
            <a:r>
              <a:rPr lang="en-US" dirty="0" err="1">
                <a:solidFill>
                  <a:schemeClr val="bg1"/>
                </a:solidFill>
              </a:rPr>
              <a:t>echoPin</a:t>
            </a:r>
            <a:r>
              <a:rPr lang="en-US" dirty="0">
                <a:solidFill>
                  <a:schemeClr val="bg1"/>
                </a:solidFill>
              </a:rPr>
              <a:t>, HIGH, 30000);</a:t>
            </a:r>
          </a:p>
          <a:p>
            <a:r>
              <a:rPr lang="en-US" dirty="0">
                <a:solidFill>
                  <a:schemeClr val="bg1"/>
                </a:solidFill>
              </a:rPr>
              <a:t>  if (duration == 0) return -1;  // No echo received</a:t>
            </a:r>
          </a:p>
          <a:p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  int distance = duration * 0.0343 / 2;</a:t>
            </a:r>
          </a:p>
          <a:p>
            <a:r>
              <a:rPr lang="en-US" dirty="0">
                <a:solidFill>
                  <a:schemeClr val="bg1"/>
                </a:solidFill>
              </a:rPr>
              <a:t>  return distance;</a:t>
            </a:r>
          </a:p>
          <a:p>
            <a:r>
              <a:rPr lang="en-US" dirty="0">
                <a:solidFill>
                  <a:schemeClr val="bg1"/>
                </a:solidFill>
              </a:rPr>
              <a:t>}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078DC0D1-5885-2D8A-347E-E9F7ED183EB9}"/>
              </a:ext>
            </a:extLst>
          </p:cNvPr>
          <p:cNvSpPr/>
          <p:nvPr/>
        </p:nvSpPr>
        <p:spPr>
          <a:xfrm>
            <a:off x="638413" y="1138952"/>
            <a:ext cx="7867174" cy="59683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endParaRPr lang="en-US" sz="1100" dirty="0"/>
          </a:p>
        </p:txBody>
      </p:sp>
      <p:sp>
        <p:nvSpPr>
          <p:cNvPr id="7" name="Text 4">
            <a:extLst>
              <a:ext uri="{FF2B5EF4-FFF2-40B4-BE49-F238E27FC236}">
                <a16:creationId xmlns:a16="http://schemas.microsoft.com/office/drawing/2014/main" id="{6D957198-D1D4-0208-B61D-B90451E58C8D}"/>
              </a:ext>
            </a:extLst>
          </p:cNvPr>
          <p:cNvSpPr/>
          <p:nvPr/>
        </p:nvSpPr>
        <p:spPr>
          <a:xfrm>
            <a:off x="502087" y="7376160"/>
            <a:ext cx="8139827" cy="4591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This snippet illustrates how Arduino processes commands. It activates security features based on received signals. This code ensures immediate and appropriate hardware responses.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3068000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562089-E546-0F97-567F-0D1B53AE6F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E7C1489E-D2DA-CA2E-10C0-0AB4608B5A8E}"/>
              </a:ext>
            </a:extLst>
          </p:cNvPr>
          <p:cNvSpPr/>
          <p:nvPr/>
        </p:nvSpPr>
        <p:spPr>
          <a:xfrm>
            <a:off x="502087" y="394454"/>
            <a:ext cx="5993844" cy="4218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Sample Arduino Code Snippet</a:t>
            </a:r>
            <a:endParaRPr lang="en-US" sz="2650" dirty="0"/>
          </a:p>
        </p:txBody>
      </p:sp>
      <p:sp>
        <p:nvSpPr>
          <p:cNvPr id="4" name="Shape 1">
            <a:extLst>
              <a:ext uri="{FF2B5EF4-FFF2-40B4-BE49-F238E27FC236}">
                <a16:creationId xmlns:a16="http://schemas.microsoft.com/office/drawing/2014/main" id="{216A584D-2A20-7C69-20FB-0DC51860C4C7}"/>
              </a:ext>
            </a:extLst>
          </p:cNvPr>
          <p:cNvSpPr/>
          <p:nvPr/>
        </p:nvSpPr>
        <p:spPr>
          <a:xfrm>
            <a:off x="502087" y="1031438"/>
            <a:ext cx="8139827" cy="6183392"/>
          </a:xfrm>
          <a:prstGeom prst="roundRect">
            <a:avLst>
              <a:gd name="adj" fmla="val 348"/>
            </a:avLst>
          </a:prstGeom>
          <a:solidFill>
            <a:srgbClr val="05484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Shape 2">
            <a:extLst>
              <a:ext uri="{FF2B5EF4-FFF2-40B4-BE49-F238E27FC236}">
                <a16:creationId xmlns:a16="http://schemas.microsoft.com/office/drawing/2014/main" id="{38EFD40C-FC90-8776-E1A7-F201D0084130}"/>
              </a:ext>
            </a:extLst>
          </p:cNvPr>
          <p:cNvSpPr/>
          <p:nvPr/>
        </p:nvSpPr>
        <p:spPr>
          <a:xfrm>
            <a:off x="740450" y="1031438"/>
            <a:ext cx="13569910" cy="6183392"/>
          </a:xfrm>
          <a:prstGeom prst="roundRect">
            <a:avLst>
              <a:gd name="adj" fmla="val 348"/>
            </a:avLst>
          </a:prstGeom>
          <a:solidFill>
            <a:srgbClr val="054842"/>
          </a:solidFill>
          <a:ln/>
        </p:spPr>
        <p:txBody>
          <a:bodyPr/>
          <a:lstStyle/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CFC42AB7-EE66-21B2-4312-F8B25C89F511}"/>
              </a:ext>
            </a:extLst>
          </p:cNvPr>
          <p:cNvSpPr/>
          <p:nvPr/>
        </p:nvSpPr>
        <p:spPr>
          <a:xfrm>
            <a:off x="638413" y="1138952"/>
            <a:ext cx="7867174" cy="59683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endParaRPr lang="en-US" sz="1100" dirty="0"/>
          </a:p>
        </p:txBody>
      </p:sp>
      <p:sp>
        <p:nvSpPr>
          <p:cNvPr id="7" name="Text 4">
            <a:extLst>
              <a:ext uri="{FF2B5EF4-FFF2-40B4-BE49-F238E27FC236}">
                <a16:creationId xmlns:a16="http://schemas.microsoft.com/office/drawing/2014/main" id="{8DE54A13-936D-0602-BF9E-E7E68EA1C088}"/>
              </a:ext>
            </a:extLst>
          </p:cNvPr>
          <p:cNvSpPr/>
          <p:nvPr/>
        </p:nvSpPr>
        <p:spPr>
          <a:xfrm>
            <a:off x="502087" y="7376160"/>
            <a:ext cx="8139827" cy="4591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This snippet illustrates how Arduino processes commands. It activates security features based on received signals. This code ensures immediate and appropriate hardware responses.</a:t>
            </a:r>
            <a:endParaRPr lang="en-US" sz="1100" dirty="0"/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DAD81AEA-A191-4C98-2372-0E6FB2620B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4124" y="1307680"/>
            <a:ext cx="8139827" cy="3785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🕒 Traditional Delay: </a:t>
            </a:r>
            <a:r>
              <a:rPr kumimoji="0" lang="en-US" altLang="en-US" sz="20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delayMicroseconds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(2);</a:t>
            </a:r>
            <a:endParaRPr kumimoji="0" lang="en-US" altLang="en-US" sz="20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High-level function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Internally uses timers or busy-wait loops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✅ Easy to use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❌ Overhead due to function calls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❌ Not cycle-exact on all platforms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❌ Can be optimized differently by compiler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sz="20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000" dirty="0">
                <a:solidFill>
                  <a:schemeClr val="bg1"/>
                </a:solidFill>
                <a:latin typeface="Arial" panose="020B0604020202020204" pitchFamily="34" charset="0"/>
              </a:rPr>
              <a:t>digitalWrite(</a:t>
            </a:r>
            <a:r>
              <a:rPr lang="en-US" altLang="en-US" sz="2000" dirty="0" err="1">
                <a:solidFill>
                  <a:schemeClr val="bg1"/>
                </a:solidFill>
                <a:latin typeface="Arial" panose="020B0604020202020204" pitchFamily="34" charset="0"/>
              </a:rPr>
              <a:t>trigPin</a:t>
            </a:r>
            <a:r>
              <a:rPr lang="en-US" altLang="en-US" sz="2000" dirty="0">
                <a:solidFill>
                  <a:schemeClr val="bg1"/>
                </a:solidFill>
                <a:latin typeface="Arial" panose="020B0604020202020204" pitchFamily="34" charset="0"/>
              </a:rPr>
              <a:t>, LOW);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000" dirty="0" err="1">
                <a:solidFill>
                  <a:schemeClr val="bg1"/>
                </a:solidFill>
                <a:latin typeface="Arial" panose="020B0604020202020204" pitchFamily="34" charset="0"/>
              </a:rPr>
              <a:t>delayMicroseconds</a:t>
            </a:r>
            <a:r>
              <a:rPr lang="en-US" altLang="en-US" sz="2000" dirty="0">
                <a:solidFill>
                  <a:schemeClr val="bg1"/>
                </a:solidFill>
                <a:latin typeface="Arial" panose="020B0604020202020204" pitchFamily="34" charset="0"/>
              </a:rPr>
              <a:t>(2);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6093D5E9-4890-2472-E73A-E2FB91E7B3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15200" y="1194926"/>
            <a:ext cx="6501168" cy="3785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⚡ Assembly Delay: 32 × </a:t>
            </a:r>
            <a:r>
              <a:rPr kumimoji="0" lang="en-US" altLang="en-US" sz="20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nop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(precise delay)</a:t>
            </a:r>
            <a:endParaRPr kumimoji="0" lang="en-US" altLang="en-US" sz="20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nop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= “No Operation” (1 cycle = 62.5ns on 16MHz)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32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nop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</a:rPr>
              <a:t>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= ~2 microseconds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✅ Direct CPU cycle control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✅ No function call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✅ Super accurate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sz="20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fr-FR" altLang="en-US" sz="2000" dirty="0" err="1">
                <a:solidFill>
                  <a:schemeClr val="bg1"/>
                </a:solidFill>
                <a:latin typeface="Arial" panose="020B0604020202020204" pitchFamily="34" charset="0"/>
              </a:rPr>
              <a:t>asm</a:t>
            </a:r>
            <a:r>
              <a:rPr lang="fr-FR" altLang="en-US" sz="2000" dirty="0">
                <a:solidFill>
                  <a:schemeClr val="bg1"/>
                </a:solidFill>
                <a:latin typeface="Arial" panose="020B0604020202020204" pitchFamily="34" charset="0"/>
              </a:rPr>
              <a:t> volatile (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fr-FR" altLang="en-US" sz="2000" dirty="0">
                <a:solidFill>
                  <a:schemeClr val="bg1"/>
                </a:solidFill>
                <a:latin typeface="Arial" panose="020B0604020202020204" pitchFamily="34" charset="0"/>
              </a:rPr>
              <a:t>  "</a:t>
            </a:r>
            <a:r>
              <a:rPr lang="fr-FR" altLang="en-US" sz="2000" dirty="0" err="1">
                <a:solidFill>
                  <a:schemeClr val="bg1"/>
                </a:solidFill>
                <a:latin typeface="Arial" panose="020B0604020202020204" pitchFamily="34" charset="0"/>
              </a:rPr>
              <a:t>nop</a:t>
            </a:r>
            <a:r>
              <a:rPr lang="fr-FR" altLang="en-US" sz="2000" dirty="0">
                <a:solidFill>
                  <a:schemeClr val="bg1"/>
                </a:solidFill>
                <a:latin typeface="Arial" panose="020B0604020202020204" pitchFamily="34" charset="0"/>
              </a:rPr>
              <a:t>\n\t""</a:t>
            </a:r>
            <a:r>
              <a:rPr lang="fr-FR" altLang="en-US" sz="2000" dirty="0" err="1">
                <a:solidFill>
                  <a:schemeClr val="bg1"/>
                </a:solidFill>
                <a:latin typeface="Arial" panose="020B0604020202020204" pitchFamily="34" charset="0"/>
              </a:rPr>
              <a:t>nop</a:t>
            </a:r>
            <a:r>
              <a:rPr lang="fr-FR" altLang="en-US" sz="2000" dirty="0">
                <a:solidFill>
                  <a:schemeClr val="bg1"/>
                </a:solidFill>
                <a:latin typeface="Arial" panose="020B0604020202020204" pitchFamily="34" charset="0"/>
              </a:rPr>
              <a:t>\n\t""</a:t>
            </a:r>
            <a:r>
              <a:rPr lang="fr-FR" altLang="en-US" sz="2000" dirty="0" err="1">
                <a:solidFill>
                  <a:schemeClr val="bg1"/>
                </a:solidFill>
                <a:latin typeface="Arial" panose="020B0604020202020204" pitchFamily="34" charset="0"/>
              </a:rPr>
              <a:t>nop</a:t>
            </a:r>
            <a:r>
              <a:rPr lang="fr-FR" altLang="en-US" sz="2000" dirty="0">
                <a:solidFill>
                  <a:schemeClr val="bg1"/>
                </a:solidFill>
                <a:latin typeface="Arial" panose="020B0604020202020204" pitchFamily="34" charset="0"/>
              </a:rPr>
              <a:t>\n\t"... // 32 times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fr-FR" altLang="en-US" sz="2000" dirty="0">
                <a:solidFill>
                  <a:schemeClr val="bg1"/>
                </a:solidFill>
                <a:latin typeface="Arial" panose="020B0604020202020204" pitchFamily="34" charset="0"/>
              </a:rPr>
              <a:t>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B1EF9E0-7E22-929D-17EF-8464431ACCCC}"/>
              </a:ext>
            </a:extLst>
          </p:cNvPr>
          <p:cNvSpPr txBox="1"/>
          <p:nvPr/>
        </p:nvSpPr>
        <p:spPr>
          <a:xfrm>
            <a:off x="638412" y="5477470"/>
            <a:ext cx="100753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🔁 Result:</a:t>
            </a:r>
            <a:br>
              <a:rPr lang="en-US" sz="2000" dirty="0">
                <a:solidFill>
                  <a:schemeClr val="bg1"/>
                </a:solidFill>
              </a:rPr>
            </a:br>
            <a:r>
              <a:rPr lang="en-US" sz="2000" dirty="0">
                <a:solidFill>
                  <a:schemeClr val="bg1"/>
                </a:solidFill>
              </a:rPr>
              <a:t>Assembly provides </a:t>
            </a:r>
            <a:r>
              <a:rPr lang="en-US" sz="2000" b="1" dirty="0">
                <a:solidFill>
                  <a:schemeClr val="bg1"/>
                </a:solidFill>
              </a:rPr>
              <a:t>faster</a:t>
            </a:r>
            <a:r>
              <a:rPr lang="en-US" sz="2000" dirty="0">
                <a:solidFill>
                  <a:schemeClr val="bg1"/>
                </a:solidFill>
              </a:rPr>
              <a:t> and </a:t>
            </a:r>
            <a:r>
              <a:rPr lang="en-US" sz="2000" b="1" dirty="0">
                <a:solidFill>
                  <a:schemeClr val="bg1"/>
                </a:solidFill>
              </a:rPr>
              <a:t>more accurate</a:t>
            </a:r>
            <a:r>
              <a:rPr lang="en-US" sz="2000" dirty="0">
                <a:solidFill>
                  <a:schemeClr val="bg1"/>
                </a:solidFill>
              </a:rPr>
              <a:t> microsecond timing for critical hardware tasks.</a:t>
            </a:r>
          </a:p>
        </p:txBody>
      </p:sp>
    </p:spTree>
    <p:extLst>
      <p:ext uri="{BB962C8B-B14F-4D97-AF65-F5344CB8AC3E}">
        <p14:creationId xmlns:p14="http://schemas.microsoft.com/office/powerpoint/2010/main" val="1820689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C1DC3A-4347-5CBE-F612-04A7381AC9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3CBCC077-57FA-E186-FB7A-337B6C07EE20}"/>
              </a:ext>
            </a:extLst>
          </p:cNvPr>
          <p:cNvSpPr/>
          <p:nvPr/>
        </p:nvSpPr>
        <p:spPr>
          <a:xfrm>
            <a:off x="502087" y="394454"/>
            <a:ext cx="5993844" cy="4218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Sample Arduino Code Snippet</a:t>
            </a:r>
            <a:endParaRPr lang="en-US" sz="2650" dirty="0"/>
          </a:p>
        </p:txBody>
      </p:sp>
      <p:sp>
        <p:nvSpPr>
          <p:cNvPr id="4" name="Shape 1">
            <a:extLst>
              <a:ext uri="{FF2B5EF4-FFF2-40B4-BE49-F238E27FC236}">
                <a16:creationId xmlns:a16="http://schemas.microsoft.com/office/drawing/2014/main" id="{C3C7451F-B7D4-B899-E619-54C4C101048E}"/>
              </a:ext>
            </a:extLst>
          </p:cNvPr>
          <p:cNvSpPr/>
          <p:nvPr/>
        </p:nvSpPr>
        <p:spPr>
          <a:xfrm>
            <a:off x="502087" y="1031438"/>
            <a:ext cx="8139827" cy="6183392"/>
          </a:xfrm>
          <a:prstGeom prst="roundRect">
            <a:avLst>
              <a:gd name="adj" fmla="val 348"/>
            </a:avLst>
          </a:prstGeom>
          <a:solidFill>
            <a:srgbClr val="05484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Shape 2">
            <a:extLst>
              <a:ext uri="{FF2B5EF4-FFF2-40B4-BE49-F238E27FC236}">
                <a16:creationId xmlns:a16="http://schemas.microsoft.com/office/drawing/2014/main" id="{88467CEB-D66D-C66A-2040-244372E14728}"/>
              </a:ext>
            </a:extLst>
          </p:cNvPr>
          <p:cNvSpPr/>
          <p:nvPr/>
        </p:nvSpPr>
        <p:spPr>
          <a:xfrm>
            <a:off x="740450" y="1031438"/>
            <a:ext cx="13569910" cy="6183392"/>
          </a:xfrm>
          <a:prstGeom prst="roundRect">
            <a:avLst>
              <a:gd name="adj" fmla="val 348"/>
            </a:avLst>
          </a:prstGeom>
          <a:solidFill>
            <a:srgbClr val="054842"/>
          </a:solidFill>
          <a:ln/>
        </p:spPr>
        <p:txBody>
          <a:bodyPr/>
          <a:lstStyle/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E5502C3E-6D37-110E-EC62-6EB1C67B2279}"/>
              </a:ext>
            </a:extLst>
          </p:cNvPr>
          <p:cNvSpPr/>
          <p:nvPr/>
        </p:nvSpPr>
        <p:spPr>
          <a:xfrm>
            <a:off x="638413" y="1138952"/>
            <a:ext cx="7867174" cy="59683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endParaRPr lang="en-US" sz="1100" dirty="0"/>
          </a:p>
        </p:txBody>
      </p:sp>
      <p:sp>
        <p:nvSpPr>
          <p:cNvPr id="7" name="Text 4">
            <a:extLst>
              <a:ext uri="{FF2B5EF4-FFF2-40B4-BE49-F238E27FC236}">
                <a16:creationId xmlns:a16="http://schemas.microsoft.com/office/drawing/2014/main" id="{2539FBFF-A6A7-CF88-0DD4-71EAED3272FF}"/>
              </a:ext>
            </a:extLst>
          </p:cNvPr>
          <p:cNvSpPr/>
          <p:nvPr/>
        </p:nvSpPr>
        <p:spPr>
          <a:xfrm>
            <a:off x="502087" y="7376160"/>
            <a:ext cx="8139827" cy="4591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This snippet illustrates how Arduino processes commands. It activates security features based on received signals. This code ensures immediate and appropriate hardware responses.</a:t>
            </a:r>
            <a:endParaRPr lang="en-US" sz="11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A5FD10D-A8C1-1D91-1288-05DDC11AD53A}"/>
              </a:ext>
            </a:extLst>
          </p:cNvPr>
          <p:cNvSpPr txBox="1"/>
          <p:nvPr/>
        </p:nvSpPr>
        <p:spPr>
          <a:xfrm>
            <a:off x="638412" y="5477470"/>
            <a:ext cx="112640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🚀 Result:</a:t>
            </a:r>
            <a:br>
              <a:rPr lang="en-US" sz="2000" dirty="0">
                <a:solidFill>
                  <a:schemeClr val="bg1"/>
                </a:solidFill>
              </a:rPr>
            </a:br>
            <a:r>
              <a:rPr lang="en-US" sz="2000" dirty="0">
                <a:solidFill>
                  <a:schemeClr val="bg1"/>
                </a:solidFill>
              </a:rPr>
              <a:t>Assembly provides </a:t>
            </a:r>
            <a:r>
              <a:rPr lang="en-US" sz="2000" b="1" dirty="0">
                <a:solidFill>
                  <a:schemeClr val="bg1"/>
                </a:solidFill>
              </a:rPr>
              <a:t>instant pin control</a:t>
            </a:r>
            <a:r>
              <a:rPr lang="en-US" sz="2000" dirty="0">
                <a:solidFill>
                  <a:schemeClr val="bg1"/>
                </a:solidFill>
              </a:rPr>
              <a:t> with </a:t>
            </a:r>
            <a:r>
              <a:rPr lang="en-US" sz="2000" b="1" dirty="0">
                <a:solidFill>
                  <a:schemeClr val="bg1"/>
                </a:solidFill>
              </a:rPr>
              <a:t>massive speed boost</a:t>
            </a:r>
            <a:r>
              <a:rPr lang="en-US" sz="2000" dirty="0">
                <a:solidFill>
                  <a:schemeClr val="bg1"/>
                </a:solidFill>
              </a:rPr>
              <a:t> — perfect for real-time response systems</a:t>
            </a: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5A9E90C5-88E0-62FF-538C-1DEEE764A6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8413" y="1248430"/>
            <a:ext cx="6080758" cy="2862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🖐️ Traditional: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digitalWrite(pin, HIGH/LOW);</a:t>
            </a:r>
            <a:endParaRPr kumimoji="0" lang="en-US" altLang="en-US" sz="20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High-level abstraction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✅ Easy to read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❌ Slow! (~50–100 CPU cycles)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❌ Goes through pin-mapping logic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sz="20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000" dirty="0">
                <a:solidFill>
                  <a:schemeClr val="bg1"/>
                </a:solidFill>
                <a:latin typeface="Arial" panose="020B0604020202020204" pitchFamily="34" charset="0"/>
              </a:rPr>
              <a:t>digitalWrite(</a:t>
            </a:r>
            <a:r>
              <a:rPr lang="en-US" altLang="en-US" sz="2000" dirty="0" err="1">
                <a:solidFill>
                  <a:schemeClr val="bg1"/>
                </a:solidFill>
                <a:latin typeface="Arial" panose="020B0604020202020204" pitchFamily="34" charset="0"/>
              </a:rPr>
              <a:t>redLedPin</a:t>
            </a:r>
            <a:r>
              <a:rPr lang="en-US" altLang="en-US" sz="2000" dirty="0">
                <a:solidFill>
                  <a:schemeClr val="bg1"/>
                </a:solidFill>
                <a:latin typeface="Arial" panose="020B0604020202020204" pitchFamily="34" charset="0"/>
              </a:rPr>
              <a:t>, HIGH); // ~60+ cycles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DB398A94-FF9F-0E3A-9309-1E7ED3E18C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19171" y="1261497"/>
            <a:ext cx="7524881" cy="40934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⚙️ Assembly: </a:t>
            </a:r>
            <a:r>
              <a:rPr kumimoji="0" lang="en-US" altLang="en-US" sz="20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sbi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and </a:t>
            </a:r>
            <a:r>
              <a:rPr kumimoji="0" lang="en-US" altLang="en-US" sz="20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cbi</a:t>
            </a:r>
            <a:endParaRPr kumimoji="0" lang="en-US" altLang="en-US" sz="20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sbi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= Set Bit in I/O Register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cbi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= Clear Bit in I/O Register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✅ Executes in just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2 CPU cycles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✅ Direct access to port registers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✅ Ultra-fast I/O control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sz="20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000" dirty="0">
                <a:solidFill>
                  <a:schemeClr val="bg1"/>
                </a:solidFill>
                <a:latin typeface="Arial" panose="020B0604020202020204" pitchFamily="34" charset="0"/>
              </a:rPr>
              <a:t>// Turn ON PD2 (red LED)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000" dirty="0" err="1">
                <a:solidFill>
                  <a:schemeClr val="bg1"/>
                </a:solidFill>
                <a:latin typeface="Arial" panose="020B0604020202020204" pitchFamily="34" charset="0"/>
              </a:rPr>
              <a:t>asm</a:t>
            </a:r>
            <a:r>
              <a:rPr lang="en-US" altLang="en-US" sz="2000" dirty="0">
                <a:solidFill>
                  <a:schemeClr val="bg1"/>
                </a:solidFill>
                <a:latin typeface="Arial" panose="020B0604020202020204" pitchFamily="34" charset="0"/>
              </a:rPr>
              <a:t> volatile("</a:t>
            </a:r>
            <a:r>
              <a:rPr lang="en-US" altLang="en-US" sz="2000" dirty="0" err="1">
                <a:solidFill>
                  <a:schemeClr val="bg1"/>
                </a:solidFill>
                <a:latin typeface="Arial" panose="020B0604020202020204" pitchFamily="34" charset="0"/>
              </a:rPr>
              <a:t>sbi</a:t>
            </a:r>
            <a:r>
              <a:rPr lang="en-US" altLang="en-US" sz="2000" dirty="0">
                <a:solidFill>
                  <a:schemeClr val="bg1"/>
                </a:solidFill>
                <a:latin typeface="Arial" panose="020B0604020202020204" pitchFamily="34" charset="0"/>
              </a:rPr>
              <a:t> %[port], %[pin]" ::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000" dirty="0">
                <a:solidFill>
                  <a:schemeClr val="bg1"/>
                </a:solidFill>
                <a:latin typeface="Arial" panose="020B0604020202020204" pitchFamily="34" charset="0"/>
              </a:rPr>
              <a:t>    [port] "I" (_SFR_IO_ADDR(PORTD)),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000" dirty="0">
                <a:solidFill>
                  <a:schemeClr val="bg1"/>
                </a:solidFill>
                <a:latin typeface="Arial" panose="020B0604020202020204" pitchFamily="34" charset="0"/>
              </a:rPr>
              <a:t>    [pin] "I" (2));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53909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442364-E719-9E3E-B0BD-6DE4D660CB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AE8285A5-F343-90F5-BDAB-559007F1132B}"/>
              </a:ext>
            </a:extLst>
          </p:cNvPr>
          <p:cNvSpPr/>
          <p:nvPr/>
        </p:nvSpPr>
        <p:spPr>
          <a:xfrm>
            <a:off x="837724" y="1198007"/>
            <a:ext cx="10226516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Download Python Application</a:t>
            </a:r>
            <a:endParaRPr lang="en-US" sz="4400" dirty="0"/>
          </a:p>
        </p:txBody>
      </p:sp>
      <p:pic>
        <p:nvPicPr>
          <p:cNvPr id="3" name="Image 0">
            <a:extLst>
              <a:ext uri="{FF2B5EF4-FFF2-40B4-BE49-F238E27FC236}">
                <a16:creationId xmlns:a16="http://schemas.microsoft.com/office/drawing/2014/main" id="{A919865B-767C-A929-ABDF-1E2603B6E4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/>
        </p:blipFill>
        <p:spPr>
          <a:xfrm>
            <a:off x="837724" y="2905910"/>
            <a:ext cx="6185535" cy="3480769"/>
          </a:xfrm>
          <a:prstGeom prst="rect">
            <a:avLst/>
          </a:prstGeom>
        </p:spPr>
      </p:pic>
      <p:sp>
        <p:nvSpPr>
          <p:cNvPr id="4" name="Text 1">
            <a:extLst>
              <a:ext uri="{FF2B5EF4-FFF2-40B4-BE49-F238E27FC236}">
                <a16:creationId xmlns:a16="http://schemas.microsoft.com/office/drawing/2014/main" id="{C8FCD2BB-FC85-7F84-0DE7-6022D1A1289A}"/>
              </a:ext>
            </a:extLst>
          </p:cNvPr>
          <p:cNvSpPr/>
          <p:nvPr/>
        </p:nvSpPr>
        <p:spPr>
          <a:xfrm>
            <a:off x="7614761" y="2500313"/>
            <a:ext cx="5978366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Integrated Detection and Response</a:t>
            </a:r>
            <a:endParaRPr lang="en-US" sz="2200" dirty="0"/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DDAF6007-8141-4DD8-690B-94D6FE9F6B94}"/>
              </a:ext>
            </a:extLst>
          </p:cNvPr>
          <p:cNvSpPr/>
          <p:nvPr/>
        </p:nvSpPr>
        <p:spPr>
          <a:xfrm>
            <a:off x="7614761" y="3091577"/>
            <a:ext cx="6185535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sz="2000" b="1" dirty="0">
                <a:solidFill>
                  <a:schemeClr val="bg1"/>
                </a:solidFill>
              </a:rPr>
              <a:t>🔗 Project Repository</a:t>
            </a:r>
          </a:p>
          <a:p>
            <a:r>
              <a:rPr lang="en-US" sz="2000" dirty="0">
                <a:solidFill>
                  <a:schemeClr val="bg1"/>
                </a:solidFill>
              </a:rPr>
              <a:t>GitHub Link:</a:t>
            </a:r>
            <a:br>
              <a:rPr lang="en-US" sz="2000" dirty="0"/>
            </a:br>
            <a:r>
              <a:rPr lang="en-US" sz="2000" dirty="0"/>
              <a:t>👉 </a:t>
            </a:r>
            <a:r>
              <a:rPr lang="en-US" sz="2000" b="1" dirty="0">
                <a:hlinkClick r:id="rId5"/>
              </a:rPr>
              <a:t>https://github.com/Stranger-S8/Strange-Projects</a:t>
            </a:r>
            <a:endParaRPr lang="en-US" sz="2000" dirty="0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551169CA-1458-F8F1-03F1-4CD10F501490}"/>
              </a:ext>
            </a:extLst>
          </p:cNvPr>
          <p:cNvSpPr/>
          <p:nvPr/>
        </p:nvSpPr>
        <p:spPr>
          <a:xfrm>
            <a:off x="7614761" y="4456033"/>
            <a:ext cx="6185535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endParaRPr lang="en-US" sz="1850" dirty="0"/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108F47E2-52A8-81F1-1F54-20E285D664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14760" y="4633005"/>
            <a:ext cx="5186840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Requirements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Python 3.13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Arduino IDE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Arduino Uno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Required Python Libraries (in </a:t>
            </a:r>
            <a:r>
              <a:rPr lang="en-US" altLang="en-US" dirty="0">
                <a:solidFill>
                  <a:schemeClr val="bg1"/>
                </a:solidFill>
                <a:latin typeface="Arial" panose="020B0604020202020204" pitchFamily="34" charset="0"/>
              </a:rPr>
              <a:t>requirements.txt)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14093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702588"/>
            <a:ext cx="7627382" cy="12744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Results and Future Improvements</a:t>
            </a:r>
            <a:endParaRPr lang="en-US" sz="4000" dirty="0"/>
          </a:p>
        </p:txBody>
      </p:sp>
      <p:sp>
        <p:nvSpPr>
          <p:cNvPr id="4" name="Text 1"/>
          <p:cNvSpPr/>
          <p:nvPr/>
        </p:nvSpPr>
        <p:spPr>
          <a:xfrm>
            <a:off x="6244709" y="2410182"/>
            <a:ext cx="2361962" cy="714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600"/>
              </a:lnSpc>
              <a:buNone/>
            </a:pPr>
            <a:r>
              <a:rPr lang="en-US" sz="56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95%</a:t>
            </a:r>
            <a:endParaRPr lang="en-US" sz="5600" dirty="0"/>
          </a:p>
        </p:txBody>
      </p:sp>
      <p:sp>
        <p:nvSpPr>
          <p:cNvPr id="5" name="Text 2"/>
          <p:cNvSpPr/>
          <p:nvPr/>
        </p:nvSpPr>
        <p:spPr>
          <a:xfrm>
            <a:off x="6244709" y="3395782"/>
            <a:ext cx="2361962" cy="6372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0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Detection Accuracy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6244709" y="4162901"/>
            <a:ext cx="2361962" cy="1733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Achieved 95% accuracy in real-time weapon and known/unknown face detection, proving the system's reliability.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8877419" y="2410182"/>
            <a:ext cx="2361962" cy="714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600"/>
              </a:lnSpc>
              <a:buNone/>
            </a:pPr>
            <a:r>
              <a:rPr lang="en-US" sz="56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200ms</a:t>
            </a:r>
            <a:endParaRPr lang="en-US" sz="5600" dirty="0"/>
          </a:p>
        </p:txBody>
      </p:sp>
      <p:sp>
        <p:nvSpPr>
          <p:cNvPr id="8" name="Text 5"/>
          <p:cNvSpPr/>
          <p:nvPr/>
        </p:nvSpPr>
        <p:spPr>
          <a:xfrm>
            <a:off x="8877419" y="3395782"/>
            <a:ext cx="2361962" cy="3186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0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Response Time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8877419" y="3844290"/>
            <a:ext cx="2361962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Hardware response time under 200 milliseconds, ensuring rapid action against threats.</a:t>
            </a:r>
            <a:endParaRPr lang="en-US" sz="1700" dirty="0"/>
          </a:p>
        </p:txBody>
      </p:sp>
      <p:sp>
        <p:nvSpPr>
          <p:cNvPr id="10" name="Text 7"/>
          <p:cNvSpPr/>
          <p:nvPr/>
        </p:nvSpPr>
        <p:spPr>
          <a:xfrm>
            <a:off x="11510129" y="2410182"/>
            <a:ext cx="2361962" cy="714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600"/>
              </a:lnSpc>
              <a:buNone/>
            </a:pPr>
            <a:r>
              <a:rPr lang="en-US" sz="56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⬆️</a:t>
            </a:r>
            <a:endParaRPr lang="en-US" sz="5600" dirty="0"/>
          </a:p>
        </p:txBody>
      </p:sp>
      <p:sp>
        <p:nvSpPr>
          <p:cNvPr id="11" name="Text 8"/>
          <p:cNvSpPr/>
          <p:nvPr/>
        </p:nvSpPr>
        <p:spPr>
          <a:xfrm>
            <a:off x="11510129" y="3395782"/>
            <a:ext cx="2361962" cy="6372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0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Future Enhancements</a:t>
            </a:r>
            <a:endParaRPr lang="en-US" sz="2000" dirty="0"/>
          </a:p>
        </p:txBody>
      </p:sp>
      <p:sp>
        <p:nvSpPr>
          <p:cNvPr id="12" name="Text 9"/>
          <p:cNvSpPr/>
          <p:nvPr/>
        </p:nvSpPr>
        <p:spPr>
          <a:xfrm>
            <a:off x="11510129" y="4162901"/>
            <a:ext cx="2361962" cy="20802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Integrate cloud-based logging and notifications for remote monitoring. Implement advanced AI models for behavioral analysis.</a:t>
            </a:r>
            <a:endParaRPr lang="en-US" sz="1700" dirty="0"/>
          </a:p>
        </p:txBody>
      </p:sp>
      <p:sp>
        <p:nvSpPr>
          <p:cNvPr id="13" name="Text 10"/>
          <p:cNvSpPr/>
          <p:nvPr/>
        </p:nvSpPr>
        <p:spPr>
          <a:xfrm>
            <a:off x="6244709" y="6486882"/>
            <a:ext cx="7627382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Our system demonstrates high accuracy and quick response, significantly enhancing door security. Future plans include advanced analytics and broader smart home integration.</a:t>
            </a:r>
            <a:endParaRPr lang="en-US" sz="17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65783" y="1121331"/>
            <a:ext cx="7401401" cy="654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50"/>
              </a:lnSpc>
              <a:buNone/>
            </a:pPr>
            <a:r>
              <a:rPr lang="en-US" sz="41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Problem and Objectives</a:t>
            </a:r>
            <a:endParaRPr lang="en-US" sz="4100" dirty="0"/>
          </a:p>
        </p:txBody>
      </p:sp>
      <p:sp>
        <p:nvSpPr>
          <p:cNvPr id="4" name="Shape 1"/>
          <p:cNvSpPr/>
          <p:nvPr/>
        </p:nvSpPr>
        <p:spPr>
          <a:xfrm>
            <a:off x="6265783" y="2110264"/>
            <a:ext cx="501015" cy="501015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6989445" y="2186702"/>
            <a:ext cx="6318528" cy="3275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Problem: Traditional Security Limitations</a:t>
            </a:r>
            <a:endParaRPr lang="en-US" sz="2050" dirty="0"/>
          </a:p>
        </p:txBody>
      </p:sp>
      <p:sp>
        <p:nvSpPr>
          <p:cNvPr id="6" name="Text 3"/>
          <p:cNvSpPr/>
          <p:nvPr/>
        </p:nvSpPr>
        <p:spPr>
          <a:xfrm>
            <a:off x="6989445" y="2647831"/>
            <a:ext cx="6861572" cy="10690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Current systems often lack real-time threat analysis. They struggle with immediate identification of unknown individuals or dangerous objects, creating security vulnerabilities.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6265783" y="4162306"/>
            <a:ext cx="501015" cy="501015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6989445" y="4238744"/>
            <a:ext cx="5197912" cy="3275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Objective: Enhance Door Security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6989445" y="4699873"/>
            <a:ext cx="6861572" cy="712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Our goal is to create a robust, intelligent system. It will provide automated threat detection and rapid response for improved safety.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65783" y="5857994"/>
            <a:ext cx="501015" cy="501015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6989445" y="5934432"/>
            <a:ext cx="4871561" cy="3275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Solution: Real-time AI Detection</a:t>
            </a:r>
            <a:endParaRPr lang="en-US" sz="2050" dirty="0"/>
          </a:p>
        </p:txBody>
      </p:sp>
      <p:sp>
        <p:nvSpPr>
          <p:cNvPr id="12" name="Text 9"/>
          <p:cNvSpPr/>
          <p:nvPr/>
        </p:nvSpPr>
        <p:spPr>
          <a:xfrm>
            <a:off x="6989445" y="6395561"/>
            <a:ext cx="6861572" cy="712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We built a system that uses AI for instant face and weapon recognition. This allows for proactive security measures.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198007"/>
            <a:ext cx="5865971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System Overview</a:t>
            </a:r>
            <a:endParaRPr lang="en-US" sz="44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724" y="2530197"/>
            <a:ext cx="6185535" cy="423219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614761" y="2500313"/>
            <a:ext cx="5978366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Integrated Detection and Response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614761" y="3091577"/>
            <a:ext cx="6185535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The system integrates AI for real-time analysis. It uses a camera for visual input. Detected threats trigger immediate hardware actions.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7614761" y="4456033"/>
            <a:ext cx="6185535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PySerial facilitates communication between software and hardware. Arduino UNO manages the physical security components. This creates a cohesive security loop.</a:t>
            </a:r>
            <a:endParaRPr lang="en-US" sz="18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4374" y="553403"/>
            <a:ext cx="6675358" cy="5918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50"/>
              </a:lnSpc>
              <a:buNone/>
            </a:pPr>
            <a:r>
              <a:rPr lang="en-US" sz="37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Hardware Components</a:t>
            </a:r>
            <a:endParaRPr lang="en-US" sz="37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374" y="1547693"/>
            <a:ext cx="503039" cy="50303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04374" y="2302193"/>
            <a:ext cx="3358753" cy="2959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Host PC or Raspberry Pi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704374" y="2718911"/>
            <a:ext cx="6485096" cy="3219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Runs the Python AI application. Processes video streams for detection.</a:t>
            </a:r>
            <a:endParaRPr lang="en-US" sz="15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0930" y="1547693"/>
            <a:ext cx="503039" cy="503039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440930" y="2302193"/>
            <a:ext cx="4378762" cy="2959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USB Camera or Built-in Camera</a:t>
            </a:r>
            <a:endParaRPr lang="en-US" sz="1850" dirty="0"/>
          </a:p>
        </p:txBody>
      </p:sp>
      <p:sp>
        <p:nvSpPr>
          <p:cNvPr id="8" name="Text 4"/>
          <p:cNvSpPr/>
          <p:nvPr/>
        </p:nvSpPr>
        <p:spPr>
          <a:xfrm>
            <a:off x="7440930" y="2718911"/>
            <a:ext cx="6485096" cy="3219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Captures real-time video feed. Essential for face and weapon detection.</a:t>
            </a:r>
            <a:endParaRPr lang="en-US" sz="15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374" y="3543895"/>
            <a:ext cx="503039" cy="503039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04374" y="4298394"/>
            <a:ext cx="3366135" cy="2959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Arduino UNO / ESP8266</a:t>
            </a:r>
            <a:endParaRPr lang="en-US" sz="1850" dirty="0"/>
          </a:p>
        </p:txBody>
      </p:sp>
      <p:sp>
        <p:nvSpPr>
          <p:cNvPr id="11" name="Text 6"/>
          <p:cNvSpPr/>
          <p:nvPr/>
        </p:nvSpPr>
        <p:spPr>
          <a:xfrm>
            <a:off x="704374" y="4715113"/>
            <a:ext cx="6485096" cy="6438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Receives commands from PC. Controls LEDs, buzzer, and other peripherals. Enables wireless communication for ESP8266.</a:t>
            </a:r>
            <a:endParaRPr lang="en-US" sz="15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40930" y="3543895"/>
            <a:ext cx="503039" cy="503039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440930" y="4298394"/>
            <a:ext cx="2367677" cy="2959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Red/Green LEDs</a:t>
            </a:r>
            <a:endParaRPr lang="en-US" sz="1850" dirty="0"/>
          </a:p>
        </p:txBody>
      </p:sp>
      <p:sp>
        <p:nvSpPr>
          <p:cNvPr id="14" name="Text 8"/>
          <p:cNvSpPr/>
          <p:nvPr/>
        </p:nvSpPr>
        <p:spPr>
          <a:xfrm>
            <a:off x="7440930" y="4715113"/>
            <a:ext cx="6485096" cy="3219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Visual indicators for security status. Red for alert, green for clear.</a:t>
            </a:r>
            <a:endParaRPr lang="en-US" sz="155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4374" y="5862042"/>
            <a:ext cx="503039" cy="503039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704374" y="6616541"/>
            <a:ext cx="2367677" cy="2959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Buzzer</a:t>
            </a:r>
            <a:endParaRPr lang="en-US" sz="1850" dirty="0"/>
          </a:p>
        </p:txBody>
      </p:sp>
      <p:sp>
        <p:nvSpPr>
          <p:cNvPr id="17" name="Text 10"/>
          <p:cNvSpPr/>
          <p:nvPr/>
        </p:nvSpPr>
        <p:spPr>
          <a:xfrm>
            <a:off x="704374" y="7033260"/>
            <a:ext cx="6485096" cy="3219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Audible alarm for security breaches. Provides immediate alert notification.</a:t>
            </a:r>
            <a:endParaRPr lang="en-US" sz="1550" dirty="0"/>
          </a:p>
        </p:txBody>
      </p:sp>
      <p:pic>
        <p:nvPicPr>
          <p:cNvPr id="18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40930" y="5862042"/>
            <a:ext cx="503039" cy="503039"/>
          </a:xfrm>
          <a:prstGeom prst="rect">
            <a:avLst/>
          </a:prstGeom>
        </p:spPr>
      </p:pic>
      <p:sp>
        <p:nvSpPr>
          <p:cNvPr id="19" name="Text 11"/>
          <p:cNvSpPr/>
          <p:nvPr/>
        </p:nvSpPr>
        <p:spPr>
          <a:xfrm>
            <a:off x="7440930" y="6616541"/>
            <a:ext cx="2514719" cy="2959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Ultrasonic Sensor</a:t>
            </a:r>
            <a:endParaRPr lang="en-US" sz="1850" dirty="0"/>
          </a:p>
        </p:txBody>
      </p:sp>
      <p:sp>
        <p:nvSpPr>
          <p:cNvPr id="20" name="Text 12"/>
          <p:cNvSpPr/>
          <p:nvPr/>
        </p:nvSpPr>
        <p:spPr>
          <a:xfrm>
            <a:off x="7440930" y="7033260"/>
            <a:ext cx="6485096" cy="6438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Measures distance for known face verification. Ensures proper proximity for access.</a:t>
            </a:r>
            <a:endParaRPr lang="en-US" sz="15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9382" y="781407"/>
            <a:ext cx="5172670" cy="6466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Software Stack</a:t>
            </a:r>
            <a:endParaRPr lang="en-US" sz="4050" dirty="0"/>
          </a:p>
        </p:txBody>
      </p:sp>
      <p:sp>
        <p:nvSpPr>
          <p:cNvPr id="3" name="Shape 1"/>
          <p:cNvSpPr/>
          <p:nvPr/>
        </p:nvSpPr>
        <p:spPr>
          <a:xfrm>
            <a:off x="769382" y="2005013"/>
            <a:ext cx="494586" cy="494586"/>
          </a:xfrm>
          <a:prstGeom prst="roundRect">
            <a:avLst>
              <a:gd name="adj" fmla="val 6667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861536" y="2058352"/>
            <a:ext cx="310277" cy="3879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1</a:t>
            </a:r>
            <a:endParaRPr lang="en-US" sz="2400" dirty="0"/>
          </a:p>
        </p:txBody>
      </p:sp>
      <p:sp>
        <p:nvSpPr>
          <p:cNvPr id="5" name="Text 3"/>
          <p:cNvSpPr/>
          <p:nvPr/>
        </p:nvSpPr>
        <p:spPr>
          <a:xfrm>
            <a:off x="1483757" y="2080498"/>
            <a:ext cx="2586276" cy="323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Python 3.13</a:t>
            </a:r>
            <a:endParaRPr lang="en-US" sz="2000" dirty="0"/>
          </a:p>
        </p:txBody>
      </p:sp>
      <p:sp>
        <p:nvSpPr>
          <p:cNvPr id="6" name="Text 4"/>
          <p:cNvSpPr/>
          <p:nvPr/>
        </p:nvSpPr>
        <p:spPr>
          <a:xfrm>
            <a:off x="1483757" y="2623542"/>
            <a:ext cx="5563314" cy="7031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Core programming language for AI application. Provides robust libraries.</a:t>
            </a:r>
            <a:endParaRPr lang="en-US" sz="1700" dirty="0"/>
          </a:p>
        </p:txBody>
      </p:sp>
      <p:sp>
        <p:nvSpPr>
          <p:cNvPr id="7" name="Shape 5"/>
          <p:cNvSpPr/>
          <p:nvPr/>
        </p:nvSpPr>
        <p:spPr>
          <a:xfrm>
            <a:off x="769382" y="3766304"/>
            <a:ext cx="494586" cy="494586"/>
          </a:xfrm>
          <a:prstGeom prst="roundRect">
            <a:avLst>
              <a:gd name="adj" fmla="val 6667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6"/>
          <p:cNvSpPr/>
          <p:nvPr/>
        </p:nvSpPr>
        <p:spPr>
          <a:xfrm>
            <a:off x="861536" y="3819644"/>
            <a:ext cx="310277" cy="3879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2</a:t>
            </a:r>
            <a:endParaRPr lang="en-US" sz="2400" dirty="0"/>
          </a:p>
        </p:txBody>
      </p:sp>
      <p:sp>
        <p:nvSpPr>
          <p:cNvPr id="9" name="Text 7"/>
          <p:cNvSpPr/>
          <p:nvPr/>
        </p:nvSpPr>
        <p:spPr>
          <a:xfrm>
            <a:off x="1483757" y="3841790"/>
            <a:ext cx="2586276" cy="323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OpenCV</a:t>
            </a:r>
            <a:endParaRPr lang="en-US" sz="2000" dirty="0"/>
          </a:p>
        </p:txBody>
      </p:sp>
      <p:sp>
        <p:nvSpPr>
          <p:cNvPr id="10" name="Text 8"/>
          <p:cNvSpPr/>
          <p:nvPr/>
        </p:nvSpPr>
        <p:spPr>
          <a:xfrm>
            <a:off x="1483757" y="4384834"/>
            <a:ext cx="5563314" cy="7031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Computer vision library. Handles image and video processing tasks. Essential for real-time analysis.</a:t>
            </a:r>
            <a:endParaRPr lang="en-US" sz="1700" dirty="0"/>
          </a:p>
        </p:txBody>
      </p:sp>
      <p:sp>
        <p:nvSpPr>
          <p:cNvPr id="11" name="Shape 9"/>
          <p:cNvSpPr/>
          <p:nvPr/>
        </p:nvSpPr>
        <p:spPr>
          <a:xfrm>
            <a:off x="769382" y="5527596"/>
            <a:ext cx="494586" cy="494586"/>
          </a:xfrm>
          <a:prstGeom prst="roundRect">
            <a:avLst>
              <a:gd name="adj" fmla="val 6667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Text 10"/>
          <p:cNvSpPr/>
          <p:nvPr/>
        </p:nvSpPr>
        <p:spPr>
          <a:xfrm>
            <a:off x="861536" y="5580936"/>
            <a:ext cx="310277" cy="3879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3</a:t>
            </a:r>
            <a:endParaRPr lang="en-US" sz="2400" dirty="0"/>
          </a:p>
        </p:txBody>
      </p:sp>
      <p:sp>
        <p:nvSpPr>
          <p:cNvPr id="13" name="Text 11"/>
          <p:cNvSpPr/>
          <p:nvPr/>
        </p:nvSpPr>
        <p:spPr>
          <a:xfrm>
            <a:off x="1483757" y="5603081"/>
            <a:ext cx="2668310" cy="323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Face Recognition</a:t>
            </a:r>
            <a:endParaRPr lang="en-US" sz="2000" dirty="0"/>
          </a:p>
        </p:txBody>
      </p:sp>
      <p:sp>
        <p:nvSpPr>
          <p:cNvPr id="14" name="Text 12"/>
          <p:cNvSpPr/>
          <p:nvPr/>
        </p:nvSpPr>
        <p:spPr>
          <a:xfrm>
            <a:off x="1483757" y="6146125"/>
            <a:ext cx="5563314" cy="10547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 powerful Python library used for detecting and recognizing human faces in images or video using deep learning. Built on top of dlib’s facial recognition features.</a:t>
            </a:r>
            <a:endParaRPr lang="en-US" sz="1700" dirty="0"/>
          </a:p>
        </p:txBody>
      </p:sp>
      <p:sp>
        <p:nvSpPr>
          <p:cNvPr id="15" name="Shape 13"/>
          <p:cNvSpPr/>
          <p:nvPr/>
        </p:nvSpPr>
        <p:spPr>
          <a:xfrm>
            <a:off x="7590949" y="2005013"/>
            <a:ext cx="494586" cy="494586"/>
          </a:xfrm>
          <a:prstGeom prst="roundRect">
            <a:avLst>
              <a:gd name="adj" fmla="val 6667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Text 14"/>
          <p:cNvSpPr/>
          <p:nvPr/>
        </p:nvSpPr>
        <p:spPr>
          <a:xfrm>
            <a:off x="7683103" y="2058352"/>
            <a:ext cx="310277" cy="3879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1</a:t>
            </a:r>
            <a:endParaRPr lang="en-US" sz="2400" dirty="0"/>
          </a:p>
        </p:txBody>
      </p:sp>
      <p:sp>
        <p:nvSpPr>
          <p:cNvPr id="17" name="Text 15"/>
          <p:cNvSpPr/>
          <p:nvPr/>
        </p:nvSpPr>
        <p:spPr>
          <a:xfrm>
            <a:off x="8305324" y="2080498"/>
            <a:ext cx="2586276" cy="323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YOLOv8</a:t>
            </a:r>
            <a:endParaRPr lang="en-US" sz="2000" dirty="0"/>
          </a:p>
        </p:txBody>
      </p:sp>
      <p:sp>
        <p:nvSpPr>
          <p:cNvPr id="18" name="Text 16"/>
          <p:cNvSpPr/>
          <p:nvPr/>
        </p:nvSpPr>
        <p:spPr>
          <a:xfrm>
            <a:off x="8305324" y="2623542"/>
            <a:ext cx="5563314" cy="7031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Real-time object detection model. Used for detecting faces and weapons in video frames with high accuracy and speed.</a:t>
            </a:r>
            <a:endParaRPr lang="en-US" sz="1700" dirty="0"/>
          </a:p>
        </p:txBody>
      </p:sp>
      <p:sp>
        <p:nvSpPr>
          <p:cNvPr id="19" name="Shape 17"/>
          <p:cNvSpPr/>
          <p:nvPr/>
        </p:nvSpPr>
        <p:spPr>
          <a:xfrm>
            <a:off x="7590949" y="3766304"/>
            <a:ext cx="494586" cy="494586"/>
          </a:xfrm>
          <a:prstGeom prst="roundRect">
            <a:avLst>
              <a:gd name="adj" fmla="val 6667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0" name="Text 18"/>
          <p:cNvSpPr/>
          <p:nvPr/>
        </p:nvSpPr>
        <p:spPr>
          <a:xfrm>
            <a:off x="7683103" y="3819644"/>
            <a:ext cx="310277" cy="3879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2</a:t>
            </a:r>
            <a:endParaRPr lang="en-US" sz="2400" dirty="0"/>
          </a:p>
        </p:txBody>
      </p:sp>
      <p:sp>
        <p:nvSpPr>
          <p:cNvPr id="21" name="Text 19"/>
          <p:cNvSpPr/>
          <p:nvPr/>
        </p:nvSpPr>
        <p:spPr>
          <a:xfrm>
            <a:off x="8305324" y="3841790"/>
            <a:ext cx="2586276" cy="323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PySerial</a:t>
            </a:r>
            <a:endParaRPr lang="en-US" sz="2000" dirty="0"/>
          </a:p>
        </p:txBody>
      </p:sp>
      <p:sp>
        <p:nvSpPr>
          <p:cNvPr id="22" name="Text 20"/>
          <p:cNvSpPr/>
          <p:nvPr/>
        </p:nvSpPr>
        <p:spPr>
          <a:xfrm>
            <a:off x="8305324" y="4384834"/>
            <a:ext cx="5563314" cy="7031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Python serial communication library. Facilitates data exchange with Arduino.</a:t>
            </a:r>
            <a:endParaRPr lang="en-US" sz="1700" dirty="0"/>
          </a:p>
        </p:txBody>
      </p:sp>
      <p:sp>
        <p:nvSpPr>
          <p:cNvPr id="23" name="Shape 21"/>
          <p:cNvSpPr/>
          <p:nvPr/>
        </p:nvSpPr>
        <p:spPr>
          <a:xfrm>
            <a:off x="7590949" y="5527596"/>
            <a:ext cx="494586" cy="494586"/>
          </a:xfrm>
          <a:prstGeom prst="roundRect">
            <a:avLst>
              <a:gd name="adj" fmla="val 6667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4" name="Text 22"/>
          <p:cNvSpPr/>
          <p:nvPr/>
        </p:nvSpPr>
        <p:spPr>
          <a:xfrm>
            <a:off x="7683103" y="5580936"/>
            <a:ext cx="310277" cy="3879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3</a:t>
            </a:r>
            <a:endParaRPr lang="en-US" sz="2400" dirty="0"/>
          </a:p>
        </p:txBody>
      </p:sp>
      <p:sp>
        <p:nvSpPr>
          <p:cNvPr id="25" name="Text 23"/>
          <p:cNvSpPr/>
          <p:nvPr/>
        </p:nvSpPr>
        <p:spPr>
          <a:xfrm>
            <a:off x="8305324" y="5603081"/>
            <a:ext cx="2586276" cy="323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Arduino IDE</a:t>
            </a:r>
            <a:endParaRPr lang="en-US" sz="2000" dirty="0"/>
          </a:p>
        </p:txBody>
      </p:sp>
      <p:sp>
        <p:nvSpPr>
          <p:cNvPr id="26" name="Text 24"/>
          <p:cNvSpPr/>
          <p:nvPr/>
        </p:nvSpPr>
        <p:spPr>
          <a:xfrm>
            <a:off x="8305324" y="6146125"/>
            <a:ext cx="5563314" cy="7031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Programming environment for Arduino sketches. Uploads code to the microcontroller.</a:t>
            </a:r>
            <a:endParaRPr lang="en-US" sz="17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8426" y="712470"/>
            <a:ext cx="6295549" cy="6205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Communication Flow</a:t>
            </a:r>
            <a:endParaRPr lang="en-US" sz="39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426" y="1649492"/>
            <a:ext cx="1054894" cy="126587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004298" y="1860471"/>
            <a:ext cx="3570565" cy="3102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Camera Captures Video</a:t>
            </a:r>
            <a:endParaRPr lang="en-US" sz="1950" dirty="0"/>
          </a:p>
        </p:txBody>
      </p:sp>
      <p:sp>
        <p:nvSpPr>
          <p:cNvPr id="6" name="Text 2"/>
          <p:cNvSpPr/>
          <p:nvPr/>
        </p:nvSpPr>
        <p:spPr>
          <a:xfrm>
            <a:off x="2004298" y="2297311"/>
            <a:ext cx="6401276" cy="337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Camera continuously feeds video to the host System. This is the initial input.</a:t>
            </a:r>
            <a:endParaRPr lang="en-US" sz="16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426" y="2915364"/>
            <a:ext cx="1054894" cy="153388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004298" y="3126343"/>
            <a:ext cx="3667839" cy="3102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AI Application Processes</a:t>
            </a:r>
            <a:endParaRPr lang="en-US" sz="1950" dirty="0"/>
          </a:p>
        </p:txBody>
      </p:sp>
      <p:sp>
        <p:nvSpPr>
          <p:cNvPr id="9" name="Text 4"/>
          <p:cNvSpPr/>
          <p:nvPr/>
        </p:nvSpPr>
        <p:spPr>
          <a:xfrm>
            <a:off x="2004298" y="3563183"/>
            <a:ext cx="6401276" cy="675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Python script with OpenCV analyzes video frames. Detects faces and identifies weapons.</a:t>
            </a:r>
            <a:endParaRPr lang="en-US" sz="16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426" y="4449247"/>
            <a:ext cx="1054894" cy="153388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004298" y="4660225"/>
            <a:ext cx="3534847" cy="3102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Decision and Label Sent</a:t>
            </a:r>
            <a:endParaRPr lang="en-US" sz="1950" dirty="0"/>
          </a:p>
        </p:txBody>
      </p:sp>
      <p:sp>
        <p:nvSpPr>
          <p:cNvPr id="12" name="Text 6"/>
          <p:cNvSpPr/>
          <p:nvPr/>
        </p:nvSpPr>
        <p:spPr>
          <a:xfrm>
            <a:off x="2004298" y="5097066"/>
            <a:ext cx="6401276" cy="675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Based on detection, a security status label is generated. Sent to Arduino UNO via PySerial (or ESP8266 via WiFi).</a:t>
            </a:r>
            <a:endParaRPr lang="en-US" sz="16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8426" y="5983129"/>
            <a:ext cx="1054894" cy="1533882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2004298" y="6194108"/>
            <a:ext cx="3990142" cy="3102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Arduino Triggers Hardware</a:t>
            </a:r>
            <a:endParaRPr lang="en-US" sz="1950" dirty="0"/>
          </a:p>
        </p:txBody>
      </p:sp>
      <p:sp>
        <p:nvSpPr>
          <p:cNvPr id="15" name="Text 8"/>
          <p:cNvSpPr/>
          <p:nvPr/>
        </p:nvSpPr>
        <p:spPr>
          <a:xfrm>
            <a:off x="2004298" y="6630948"/>
            <a:ext cx="6401276" cy="675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Arduino receives label and activates corresponding LEDs. Buzzer sounds if a threat is detected.</a:t>
            </a:r>
            <a:endParaRPr lang="en-US" sz="16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/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/>
        </p:blipFill>
        <p:spPr>
          <a:xfrm rot="5400000">
            <a:off x="9144000" y="2171759"/>
            <a:ext cx="5486400" cy="38862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02087" y="394454"/>
            <a:ext cx="5993844" cy="4218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Sample Arduino Code Snippet</a:t>
            </a:r>
            <a:endParaRPr lang="en-US" sz="2650" dirty="0"/>
          </a:p>
        </p:txBody>
      </p:sp>
      <p:sp>
        <p:nvSpPr>
          <p:cNvPr id="4" name="Shape 1"/>
          <p:cNvSpPr/>
          <p:nvPr/>
        </p:nvSpPr>
        <p:spPr>
          <a:xfrm>
            <a:off x="502087" y="1031438"/>
            <a:ext cx="8139827" cy="6183392"/>
          </a:xfrm>
          <a:prstGeom prst="roundRect">
            <a:avLst>
              <a:gd name="adj" fmla="val 348"/>
            </a:avLst>
          </a:prstGeom>
          <a:solidFill>
            <a:srgbClr val="05484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Shape 2"/>
          <p:cNvSpPr/>
          <p:nvPr/>
        </p:nvSpPr>
        <p:spPr>
          <a:xfrm>
            <a:off x="609244" y="1112103"/>
            <a:ext cx="9083396" cy="6183392"/>
          </a:xfrm>
          <a:prstGeom prst="roundRect">
            <a:avLst>
              <a:gd name="adj" fmla="val 348"/>
            </a:avLst>
          </a:prstGeom>
          <a:solidFill>
            <a:srgbClr val="054842"/>
          </a:solidFill>
          <a:ln/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// Pin Configuration</a:t>
            </a:r>
          </a:p>
          <a:p>
            <a:r>
              <a:rPr lang="en-US" dirty="0">
                <a:solidFill>
                  <a:schemeClr val="bg1"/>
                </a:solidFill>
              </a:rPr>
              <a:t>#define </a:t>
            </a:r>
            <a:r>
              <a:rPr lang="en-US" dirty="0" err="1">
                <a:solidFill>
                  <a:schemeClr val="bg1"/>
                </a:solidFill>
              </a:rPr>
              <a:t>trigPin</a:t>
            </a:r>
            <a:r>
              <a:rPr lang="en-US" dirty="0">
                <a:solidFill>
                  <a:schemeClr val="bg1"/>
                </a:solidFill>
              </a:rPr>
              <a:t> 9       // Trigger pin of ultrasonic</a:t>
            </a:r>
          </a:p>
          <a:p>
            <a:r>
              <a:rPr lang="en-US" dirty="0">
                <a:solidFill>
                  <a:schemeClr val="bg1"/>
                </a:solidFill>
              </a:rPr>
              <a:t>#define </a:t>
            </a:r>
            <a:r>
              <a:rPr lang="en-US" dirty="0" err="1">
                <a:solidFill>
                  <a:schemeClr val="bg1"/>
                </a:solidFill>
              </a:rPr>
              <a:t>echoPin</a:t>
            </a:r>
            <a:r>
              <a:rPr lang="en-US" dirty="0">
                <a:solidFill>
                  <a:schemeClr val="bg1"/>
                </a:solidFill>
              </a:rPr>
              <a:t> 10      // Echo pin of ultrasonic</a:t>
            </a:r>
          </a:p>
          <a:p>
            <a:r>
              <a:rPr lang="en-US" dirty="0">
                <a:solidFill>
                  <a:schemeClr val="bg1"/>
                </a:solidFill>
              </a:rPr>
              <a:t>#define </a:t>
            </a:r>
            <a:r>
              <a:rPr lang="en-US" dirty="0" err="1">
                <a:solidFill>
                  <a:schemeClr val="bg1"/>
                </a:solidFill>
              </a:rPr>
              <a:t>redLedPin</a:t>
            </a:r>
            <a:r>
              <a:rPr lang="en-US" dirty="0">
                <a:solidFill>
                  <a:schemeClr val="bg1"/>
                </a:solidFill>
              </a:rPr>
              <a:t> 2     // Red LED pin (PD2)</a:t>
            </a:r>
          </a:p>
          <a:p>
            <a:r>
              <a:rPr lang="en-US" dirty="0">
                <a:solidFill>
                  <a:schemeClr val="bg1"/>
                </a:solidFill>
              </a:rPr>
              <a:t>#define </a:t>
            </a:r>
            <a:r>
              <a:rPr lang="en-US" dirty="0" err="1">
                <a:solidFill>
                  <a:schemeClr val="bg1"/>
                </a:solidFill>
              </a:rPr>
              <a:t>greenLedPin</a:t>
            </a:r>
            <a:r>
              <a:rPr lang="en-US" dirty="0">
                <a:solidFill>
                  <a:schemeClr val="bg1"/>
                </a:solidFill>
              </a:rPr>
              <a:t> 3   // Green LED pin (PD3)</a:t>
            </a:r>
          </a:p>
          <a:p>
            <a:r>
              <a:rPr lang="en-US" dirty="0">
                <a:solidFill>
                  <a:schemeClr val="bg1"/>
                </a:solidFill>
              </a:rPr>
              <a:t>#define </a:t>
            </a:r>
            <a:r>
              <a:rPr lang="en-US" dirty="0" err="1">
                <a:solidFill>
                  <a:schemeClr val="bg1"/>
                </a:solidFill>
              </a:rPr>
              <a:t>buzzerPin</a:t>
            </a:r>
            <a:r>
              <a:rPr lang="en-US" dirty="0">
                <a:solidFill>
                  <a:schemeClr val="bg1"/>
                </a:solidFill>
              </a:rPr>
              <a:t> 4     // Buzzer pin (PD4)</a:t>
            </a:r>
          </a:p>
          <a:p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void setup() {</a:t>
            </a:r>
          </a:p>
          <a:p>
            <a:r>
              <a:rPr lang="en-US" dirty="0">
                <a:solidFill>
                  <a:schemeClr val="bg1"/>
                </a:solidFill>
              </a:rPr>
              <a:t>  </a:t>
            </a:r>
            <a:r>
              <a:rPr lang="en-US" dirty="0" err="1">
                <a:solidFill>
                  <a:schemeClr val="bg1"/>
                </a:solidFill>
              </a:rPr>
              <a:t>Serial.begin</a:t>
            </a:r>
            <a:r>
              <a:rPr lang="en-US" dirty="0">
                <a:solidFill>
                  <a:schemeClr val="bg1"/>
                </a:solidFill>
              </a:rPr>
              <a:t>(9600);  // Start serial communication</a:t>
            </a:r>
          </a:p>
          <a:p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  pinMode(</a:t>
            </a:r>
            <a:r>
              <a:rPr lang="en-US" dirty="0" err="1">
                <a:solidFill>
                  <a:schemeClr val="bg1"/>
                </a:solidFill>
              </a:rPr>
              <a:t>trigPin</a:t>
            </a:r>
            <a:r>
              <a:rPr lang="en-US" dirty="0">
                <a:solidFill>
                  <a:schemeClr val="bg1"/>
                </a:solidFill>
              </a:rPr>
              <a:t>, OUTPUT);</a:t>
            </a:r>
          </a:p>
          <a:p>
            <a:r>
              <a:rPr lang="en-US" dirty="0">
                <a:solidFill>
                  <a:schemeClr val="bg1"/>
                </a:solidFill>
              </a:rPr>
              <a:t>  pinMode(</a:t>
            </a:r>
            <a:r>
              <a:rPr lang="en-US" dirty="0" err="1">
                <a:solidFill>
                  <a:schemeClr val="bg1"/>
                </a:solidFill>
              </a:rPr>
              <a:t>echoPin</a:t>
            </a:r>
            <a:r>
              <a:rPr lang="en-US" dirty="0">
                <a:solidFill>
                  <a:schemeClr val="bg1"/>
                </a:solidFill>
              </a:rPr>
              <a:t>, INPUT);</a:t>
            </a:r>
          </a:p>
          <a:p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  pinMode(</a:t>
            </a:r>
            <a:r>
              <a:rPr lang="en-US" dirty="0" err="1">
                <a:solidFill>
                  <a:schemeClr val="bg1"/>
                </a:solidFill>
              </a:rPr>
              <a:t>redLedPin</a:t>
            </a:r>
            <a:r>
              <a:rPr lang="en-US" dirty="0">
                <a:solidFill>
                  <a:schemeClr val="bg1"/>
                </a:solidFill>
              </a:rPr>
              <a:t>, OUTPUT);</a:t>
            </a:r>
          </a:p>
          <a:p>
            <a:r>
              <a:rPr lang="en-US" dirty="0">
                <a:solidFill>
                  <a:schemeClr val="bg1"/>
                </a:solidFill>
              </a:rPr>
              <a:t>  pinMode(</a:t>
            </a:r>
            <a:r>
              <a:rPr lang="en-US" dirty="0" err="1">
                <a:solidFill>
                  <a:schemeClr val="bg1"/>
                </a:solidFill>
              </a:rPr>
              <a:t>greenLedPin</a:t>
            </a:r>
            <a:r>
              <a:rPr lang="en-US" dirty="0">
                <a:solidFill>
                  <a:schemeClr val="bg1"/>
                </a:solidFill>
              </a:rPr>
              <a:t>, OUTPUT);</a:t>
            </a:r>
          </a:p>
          <a:p>
            <a:r>
              <a:rPr lang="en-US" dirty="0">
                <a:solidFill>
                  <a:schemeClr val="bg1"/>
                </a:solidFill>
              </a:rPr>
              <a:t>  pinMode(</a:t>
            </a:r>
            <a:r>
              <a:rPr lang="en-US" dirty="0" err="1">
                <a:solidFill>
                  <a:schemeClr val="bg1"/>
                </a:solidFill>
              </a:rPr>
              <a:t>buzzerPin</a:t>
            </a:r>
            <a:r>
              <a:rPr lang="en-US" dirty="0">
                <a:solidFill>
                  <a:schemeClr val="bg1"/>
                </a:solidFill>
              </a:rPr>
              <a:t>, OUTPUT);</a:t>
            </a:r>
          </a:p>
          <a:p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  // Turn everything OFF</a:t>
            </a:r>
          </a:p>
          <a:p>
            <a:r>
              <a:rPr lang="en-US" dirty="0">
                <a:solidFill>
                  <a:schemeClr val="bg1"/>
                </a:solidFill>
              </a:rPr>
              <a:t>  PORTD &amp;= ~((1 &lt;&lt; PD2) | (1 &lt;&lt; PD3) | (1 &lt;&lt; PD4));  // Direct port write</a:t>
            </a:r>
          </a:p>
          <a:p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  </a:t>
            </a:r>
            <a:r>
              <a:rPr lang="en-US" dirty="0" err="1">
                <a:solidFill>
                  <a:schemeClr val="bg1"/>
                </a:solidFill>
              </a:rPr>
              <a:t>Serial.println</a:t>
            </a:r>
            <a:r>
              <a:rPr lang="en-US" dirty="0">
                <a:solidFill>
                  <a:schemeClr val="bg1"/>
                </a:solidFill>
              </a:rPr>
              <a:t>("✅ Arduino Ready. Waiting for Python input...");</a:t>
            </a:r>
          </a:p>
          <a:p>
            <a:r>
              <a:rPr lang="en-US" dirty="0">
                <a:solidFill>
                  <a:schemeClr val="bg1"/>
                </a:solidFill>
              </a:rPr>
              <a:t>}</a:t>
            </a:r>
          </a:p>
        </p:txBody>
      </p:sp>
      <p:sp>
        <p:nvSpPr>
          <p:cNvPr id="6" name="Text 3"/>
          <p:cNvSpPr/>
          <p:nvPr/>
        </p:nvSpPr>
        <p:spPr>
          <a:xfrm>
            <a:off x="638413" y="1138952"/>
            <a:ext cx="7867174" cy="59683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endParaRPr lang="en-US" sz="1100" dirty="0"/>
          </a:p>
        </p:txBody>
      </p:sp>
      <p:sp>
        <p:nvSpPr>
          <p:cNvPr id="7" name="Text 4"/>
          <p:cNvSpPr/>
          <p:nvPr/>
        </p:nvSpPr>
        <p:spPr>
          <a:xfrm>
            <a:off x="502087" y="7376160"/>
            <a:ext cx="8139827" cy="4591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This snippet illustrates how Arduino processes commands. It activates security features based on received signals. This code ensures immediate and appropriate hardware responses.</a:t>
            </a:r>
            <a:endParaRPr lang="en-US" sz="11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FCFC8D-F698-DF0C-64B2-6E255CAC6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>
            <a:extLst>
              <a:ext uri="{FF2B5EF4-FFF2-40B4-BE49-F238E27FC236}">
                <a16:creationId xmlns:a16="http://schemas.microsoft.com/office/drawing/2014/main" id="{DA86E48B-E319-B66A-2829-AD241E2D0F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/>
        </p:blipFill>
        <p:spPr>
          <a:xfrm rot="5400000">
            <a:off x="9144000" y="2283773"/>
            <a:ext cx="5486400" cy="3662172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06190FBC-EDBC-12E2-7F6C-C028928250EE}"/>
              </a:ext>
            </a:extLst>
          </p:cNvPr>
          <p:cNvSpPr/>
          <p:nvPr/>
        </p:nvSpPr>
        <p:spPr>
          <a:xfrm>
            <a:off x="502087" y="394454"/>
            <a:ext cx="5993844" cy="4218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Sample Arduino Code Snippet</a:t>
            </a:r>
            <a:endParaRPr lang="en-US" sz="2650" dirty="0"/>
          </a:p>
        </p:txBody>
      </p:sp>
      <p:sp>
        <p:nvSpPr>
          <p:cNvPr id="4" name="Shape 1">
            <a:extLst>
              <a:ext uri="{FF2B5EF4-FFF2-40B4-BE49-F238E27FC236}">
                <a16:creationId xmlns:a16="http://schemas.microsoft.com/office/drawing/2014/main" id="{77FA4A9E-CC23-D19D-8435-E0C88EBFF046}"/>
              </a:ext>
            </a:extLst>
          </p:cNvPr>
          <p:cNvSpPr/>
          <p:nvPr/>
        </p:nvSpPr>
        <p:spPr>
          <a:xfrm>
            <a:off x="502087" y="1031438"/>
            <a:ext cx="8139827" cy="6183392"/>
          </a:xfrm>
          <a:prstGeom prst="roundRect">
            <a:avLst>
              <a:gd name="adj" fmla="val 348"/>
            </a:avLst>
          </a:prstGeom>
          <a:solidFill>
            <a:srgbClr val="05484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Shape 2">
            <a:extLst>
              <a:ext uri="{FF2B5EF4-FFF2-40B4-BE49-F238E27FC236}">
                <a16:creationId xmlns:a16="http://schemas.microsoft.com/office/drawing/2014/main" id="{95DB1E50-F892-7CE7-36A6-2B90B09C236C}"/>
              </a:ext>
            </a:extLst>
          </p:cNvPr>
          <p:cNvSpPr/>
          <p:nvPr/>
        </p:nvSpPr>
        <p:spPr>
          <a:xfrm>
            <a:off x="494942" y="1031438"/>
            <a:ext cx="8862417" cy="6183392"/>
          </a:xfrm>
          <a:prstGeom prst="roundRect">
            <a:avLst>
              <a:gd name="adj" fmla="val 348"/>
            </a:avLst>
          </a:prstGeom>
          <a:solidFill>
            <a:srgbClr val="054842"/>
          </a:solidFill>
          <a:ln/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void loop() {</a:t>
            </a:r>
          </a:p>
          <a:p>
            <a:r>
              <a:rPr lang="en-US" dirty="0">
                <a:solidFill>
                  <a:schemeClr val="bg1"/>
                </a:solidFill>
              </a:rPr>
              <a:t>  </a:t>
            </a:r>
            <a:r>
              <a:rPr lang="en-US" dirty="0" err="1">
                <a:solidFill>
                  <a:schemeClr val="bg1"/>
                </a:solidFill>
              </a:rPr>
              <a:t>checkDistanceForGreenLED</a:t>
            </a:r>
            <a:r>
              <a:rPr lang="en-US" dirty="0">
                <a:solidFill>
                  <a:schemeClr val="bg1"/>
                </a:solidFill>
              </a:rPr>
              <a:t>();  // Handle distance sensor logic</a:t>
            </a:r>
          </a:p>
          <a:p>
            <a:r>
              <a:rPr lang="en-US" dirty="0">
                <a:solidFill>
                  <a:schemeClr val="bg1"/>
                </a:solidFill>
              </a:rPr>
              <a:t>  </a:t>
            </a:r>
            <a:r>
              <a:rPr lang="en-US" dirty="0" err="1">
                <a:solidFill>
                  <a:schemeClr val="bg1"/>
                </a:solidFill>
              </a:rPr>
              <a:t>checkForPythonLabel</a:t>
            </a:r>
            <a:r>
              <a:rPr lang="en-US" dirty="0">
                <a:solidFill>
                  <a:schemeClr val="bg1"/>
                </a:solidFill>
              </a:rPr>
              <a:t>();       // Handle serial communication with Python</a:t>
            </a:r>
          </a:p>
          <a:p>
            <a:r>
              <a:rPr lang="en-US" dirty="0">
                <a:solidFill>
                  <a:schemeClr val="bg1"/>
                </a:solidFill>
              </a:rPr>
              <a:t>  delay(200);                  // Delay is okay here</a:t>
            </a:r>
          </a:p>
          <a:p>
            <a:r>
              <a:rPr lang="en-US" dirty="0">
                <a:solidFill>
                  <a:schemeClr val="bg1"/>
                </a:solidFill>
              </a:rPr>
              <a:t>}</a:t>
            </a:r>
          </a:p>
          <a:p>
            <a:r>
              <a:rPr lang="en-US" dirty="0">
                <a:solidFill>
                  <a:schemeClr val="bg1"/>
                </a:solidFill>
              </a:rPr>
              <a:t>void </a:t>
            </a:r>
            <a:r>
              <a:rPr lang="en-US" dirty="0" err="1">
                <a:solidFill>
                  <a:schemeClr val="bg1"/>
                </a:solidFill>
              </a:rPr>
              <a:t>checkDistanceForGreenLED</a:t>
            </a:r>
            <a:r>
              <a:rPr lang="en-US" dirty="0">
                <a:solidFill>
                  <a:schemeClr val="bg1"/>
                </a:solidFill>
              </a:rPr>
              <a:t>() {</a:t>
            </a:r>
          </a:p>
          <a:p>
            <a:r>
              <a:rPr lang="en-US" dirty="0">
                <a:solidFill>
                  <a:schemeClr val="bg1"/>
                </a:solidFill>
              </a:rPr>
              <a:t>  int distance = </a:t>
            </a:r>
            <a:r>
              <a:rPr lang="en-US" dirty="0" err="1">
                <a:solidFill>
                  <a:schemeClr val="bg1"/>
                </a:solidFill>
              </a:rPr>
              <a:t>measureDistance</a:t>
            </a:r>
            <a:r>
              <a:rPr lang="en-US" dirty="0">
                <a:solidFill>
                  <a:schemeClr val="bg1"/>
                </a:solidFill>
              </a:rPr>
              <a:t>();</a:t>
            </a:r>
          </a:p>
          <a:p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  if (distance != -1) {</a:t>
            </a:r>
          </a:p>
          <a:p>
            <a:r>
              <a:rPr lang="en-US" dirty="0">
                <a:solidFill>
                  <a:schemeClr val="bg1"/>
                </a:solidFill>
              </a:rPr>
              <a:t>    </a:t>
            </a:r>
            <a:r>
              <a:rPr lang="en-US" dirty="0" err="1">
                <a:solidFill>
                  <a:schemeClr val="bg1"/>
                </a:solidFill>
              </a:rPr>
              <a:t>Serial.print</a:t>
            </a:r>
            <a:r>
              <a:rPr lang="en-US" dirty="0">
                <a:solidFill>
                  <a:schemeClr val="bg1"/>
                </a:solidFill>
              </a:rPr>
              <a:t>("📏 Distance: ");</a:t>
            </a:r>
          </a:p>
          <a:p>
            <a:r>
              <a:rPr lang="en-US" dirty="0">
                <a:solidFill>
                  <a:schemeClr val="bg1"/>
                </a:solidFill>
              </a:rPr>
              <a:t>    </a:t>
            </a:r>
            <a:r>
              <a:rPr lang="en-US" dirty="0" err="1">
                <a:solidFill>
                  <a:schemeClr val="bg1"/>
                </a:solidFill>
              </a:rPr>
              <a:t>Serial.print</a:t>
            </a:r>
            <a:r>
              <a:rPr lang="en-US" dirty="0">
                <a:solidFill>
                  <a:schemeClr val="bg1"/>
                </a:solidFill>
              </a:rPr>
              <a:t>(distance);</a:t>
            </a:r>
          </a:p>
          <a:p>
            <a:r>
              <a:rPr lang="en-US" dirty="0">
                <a:solidFill>
                  <a:schemeClr val="bg1"/>
                </a:solidFill>
              </a:rPr>
              <a:t>    </a:t>
            </a:r>
            <a:r>
              <a:rPr lang="en-US" dirty="0" err="1">
                <a:solidFill>
                  <a:schemeClr val="bg1"/>
                </a:solidFill>
              </a:rPr>
              <a:t>Serial.println</a:t>
            </a:r>
            <a:r>
              <a:rPr lang="en-US" dirty="0">
                <a:solidFill>
                  <a:schemeClr val="bg1"/>
                </a:solidFill>
              </a:rPr>
              <a:t>(" cm");</a:t>
            </a:r>
          </a:p>
          <a:p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    if (distance &gt;= 20 &amp;&amp; distance &lt;= 70) {</a:t>
            </a:r>
          </a:p>
          <a:p>
            <a:r>
              <a:rPr lang="en-US" dirty="0">
                <a:solidFill>
                  <a:schemeClr val="bg1"/>
                </a:solidFill>
              </a:rPr>
              <a:t>      // Turn ON green LED (PD3)</a:t>
            </a:r>
          </a:p>
          <a:p>
            <a:r>
              <a:rPr lang="en-US" dirty="0">
                <a:solidFill>
                  <a:schemeClr val="bg1"/>
                </a:solidFill>
              </a:rPr>
              <a:t>      </a:t>
            </a:r>
            <a:r>
              <a:rPr lang="en-US" dirty="0" err="1">
                <a:solidFill>
                  <a:schemeClr val="bg1"/>
                </a:solidFill>
              </a:rPr>
              <a:t>asm</a:t>
            </a:r>
            <a:r>
              <a:rPr lang="en-US" dirty="0">
                <a:solidFill>
                  <a:schemeClr val="bg1"/>
                </a:solidFill>
              </a:rPr>
              <a:t> volatile("</a:t>
            </a:r>
            <a:r>
              <a:rPr lang="en-US" dirty="0" err="1">
                <a:solidFill>
                  <a:schemeClr val="bg1"/>
                </a:solidFill>
              </a:rPr>
              <a:t>sbi</a:t>
            </a:r>
            <a:r>
              <a:rPr lang="en-US" dirty="0">
                <a:solidFill>
                  <a:schemeClr val="bg1"/>
                </a:solidFill>
              </a:rPr>
              <a:t> %[port], %[pin]" :: [port] "I" (_SFR_IO_ADDR(PORTD)), [pin] "I" (3));</a:t>
            </a:r>
          </a:p>
          <a:p>
            <a:r>
              <a:rPr lang="en-US" dirty="0">
                <a:solidFill>
                  <a:schemeClr val="bg1"/>
                </a:solidFill>
              </a:rPr>
              <a:t>    } else {</a:t>
            </a:r>
          </a:p>
          <a:p>
            <a:r>
              <a:rPr lang="en-US" dirty="0">
                <a:solidFill>
                  <a:schemeClr val="bg1"/>
                </a:solidFill>
              </a:rPr>
              <a:t>      // Turn OFF green LED</a:t>
            </a:r>
          </a:p>
          <a:p>
            <a:r>
              <a:rPr lang="en-US" dirty="0">
                <a:solidFill>
                  <a:schemeClr val="bg1"/>
                </a:solidFill>
              </a:rPr>
              <a:t>      </a:t>
            </a:r>
            <a:r>
              <a:rPr lang="en-US" dirty="0" err="1">
                <a:solidFill>
                  <a:schemeClr val="bg1"/>
                </a:solidFill>
              </a:rPr>
              <a:t>asm</a:t>
            </a:r>
            <a:r>
              <a:rPr lang="en-US" dirty="0">
                <a:solidFill>
                  <a:schemeClr val="bg1"/>
                </a:solidFill>
              </a:rPr>
              <a:t> volatile("</a:t>
            </a:r>
            <a:r>
              <a:rPr lang="en-US" dirty="0" err="1">
                <a:solidFill>
                  <a:schemeClr val="bg1"/>
                </a:solidFill>
              </a:rPr>
              <a:t>cbi</a:t>
            </a:r>
            <a:r>
              <a:rPr lang="en-US" dirty="0">
                <a:solidFill>
                  <a:schemeClr val="bg1"/>
                </a:solidFill>
              </a:rPr>
              <a:t> %[port], %[pin]" :: [port] "I" (_SFR_IO_ADDR(PORTD)), [pin] "I" (3));</a:t>
            </a:r>
          </a:p>
          <a:p>
            <a:r>
              <a:rPr lang="en-US" dirty="0">
                <a:solidFill>
                  <a:schemeClr val="bg1"/>
                </a:solidFill>
              </a:rPr>
              <a:t>    }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ECDB090D-A306-D713-8DF9-149A86E1339E}"/>
              </a:ext>
            </a:extLst>
          </p:cNvPr>
          <p:cNvSpPr/>
          <p:nvPr/>
        </p:nvSpPr>
        <p:spPr>
          <a:xfrm>
            <a:off x="638413" y="1138952"/>
            <a:ext cx="7867174" cy="59683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endParaRPr lang="en-US" sz="1100" dirty="0"/>
          </a:p>
        </p:txBody>
      </p:sp>
      <p:sp>
        <p:nvSpPr>
          <p:cNvPr id="7" name="Text 4">
            <a:extLst>
              <a:ext uri="{FF2B5EF4-FFF2-40B4-BE49-F238E27FC236}">
                <a16:creationId xmlns:a16="http://schemas.microsoft.com/office/drawing/2014/main" id="{B30F5114-7184-53B6-8EFC-5A74A5AB9184}"/>
              </a:ext>
            </a:extLst>
          </p:cNvPr>
          <p:cNvSpPr/>
          <p:nvPr/>
        </p:nvSpPr>
        <p:spPr>
          <a:xfrm>
            <a:off x="502087" y="7376160"/>
            <a:ext cx="8139827" cy="4591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This snippet illustrates how Arduino processes commands. It activates security features based on received signals. This code ensures immediate and appropriate hardware responses.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7730315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A80D5E-D1B2-0C7D-69F7-94DCCA473B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>
            <a:extLst>
              <a:ext uri="{FF2B5EF4-FFF2-40B4-BE49-F238E27FC236}">
                <a16:creationId xmlns:a16="http://schemas.microsoft.com/office/drawing/2014/main" id="{56ED04B4-6A53-8D38-D89F-511AEF7EE2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/>
        </p:blipFill>
        <p:spPr>
          <a:xfrm rot="5400000">
            <a:off x="9364731" y="2283773"/>
            <a:ext cx="5044938" cy="3662172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BAFB3C70-43A8-FCF1-B61E-65068AEE1E13}"/>
              </a:ext>
            </a:extLst>
          </p:cNvPr>
          <p:cNvSpPr/>
          <p:nvPr/>
        </p:nvSpPr>
        <p:spPr>
          <a:xfrm>
            <a:off x="502087" y="394454"/>
            <a:ext cx="5993844" cy="4218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Sample Arduino Code Snippet</a:t>
            </a:r>
            <a:endParaRPr lang="en-US" sz="2650" dirty="0"/>
          </a:p>
        </p:txBody>
      </p:sp>
      <p:sp>
        <p:nvSpPr>
          <p:cNvPr id="4" name="Shape 1">
            <a:extLst>
              <a:ext uri="{FF2B5EF4-FFF2-40B4-BE49-F238E27FC236}">
                <a16:creationId xmlns:a16="http://schemas.microsoft.com/office/drawing/2014/main" id="{C9089C00-1280-2721-3412-07C971A8D8A6}"/>
              </a:ext>
            </a:extLst>
          </p:cNvPr>
          <p:cNvSpPr/>
          <p:nvPr/>
        </p:nvSpPr>
        <p:spPr>
          <a:xfrm>
            <a:off x="502087" y="1031438"/>
            <a:ext cx="8139827" cy="6183392"/>
          </a:xfrm>
          <a:prstGeom prst="roundRect">
            <a:avLst>
              <a:gd name="adj" fmla="val 348"/>
            </a:avLst>
          </a:prstGeom>
          <a:solidFill>
            <a:srgbClr val="05484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Shape 2">
            <a:extLst>
              <a:ext uri="{FF2B5EF4-FFF2-40B4-BE49-F238E27FC236}">
                <a16:creationId xmlns:a16="http://schemas.microsoft.com/office/drawing/2014/main" id="{7233C5B6-37AB-35CE-38A0-0B09C3B97018}"/>
              </a:ext>
            </a:extLst>
          </p:cNvPr>
          <p:cNvSpPr/>
          <p:nvPr/>
        </p:nvSpPr>
        <p:spPr>
          <a:xfrm>
            <a:off x="494942" y="1031438"/>
            <a:ext cx="8649057" cy="6183392"/>
          </a:xfrm>
          <a:prstGeom prst="roundRect">
            <a:avLst>
              <a:gd name="adj" fmla="val 348"/>
            </a:avLst>
          </a:prstGeom>
          <a:solidFill>
            <a:srgbClr val="054842"/>
          </a:solidFill>
          <a:ln/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} else {</a:t>
            </a:r>
          </a:p>
          <a:p>
            <a:r>
              <a:rPr lang="en-US" dirty="0">
                <a:solidFill>
                  <a:schemeClr val="bg1"/>
                </a:solidFill>
              </a:rPr>
              <a:t>    </a:t>
            </a:r>
            <a:r>
              <a:rPr lang="en-US" dirty="0" err="1">
                <a:solidFill>
                  <a:schemeClr val="bg1"/>
                </a:solidFill>
              </a:rPr>
              <a:t>Serial.println</a:t>
            </a:r>
            <a:r>
              <a:rPr lang="en-US" dirty="0">
                <a:solidFill>
                  <a:schemeClr val="bg1"/>
                </a:solidFill>
              </a:rPr>
              <a:t>("⚠️ Distance read failed (no echo received)");</a:t>
            </a:r>
          </a:p>
          <a:p>
            <a:r>
              <a:rPr lang="en-US" dirty="0">
                <a:solidFill>
                  <a:schemeClr val="bg1"/>
                </a:solidFill>
              </a:rPr>
              <a:t>    // Turn OFF green LED</a:t>
            </a:r>
          </a:p>
          <a:p>
            <a:r>
              <a:rPr lang="en-US" dirty="0">
                <a:solidFill>
                  <a:schemeClr val="bg1"/>
                </a:solidFill>
              </a:rPr>
              <a:t>    </a:t>
            </a:r>
            <a:r>
              <a:rPr lang="en-US" dirty="0" err="1">
                <a:solidFill>
                  <a:schemeClr val="bg1"/>
                </a:solidFill>
              </a:rPr>
              <a:t>asm</a:t>
            </a:r>
            <a:r>
              <a:rPr lang="en-US" dirty="0">
                <a:solidFill>
                  <a:schemeClr val="bg1"/>
                </a:solidFill>
              </a:rPr>
              <a:t> volatile("</a:t>
            </a:r>
            <a:r>
              <a:rPr lang="en-US" dirty="0" err="1">
                <a:solidFill>
                  <a:schemeClr val="bg1"/>
                </a:solidFill>
              </a:rPr>
              <a:t>cbi</a:t>
            </a:r>
            <a:r>
              <a:rPr lang="en-US" dirty="0">
                <a:solidFill>
                  <a:schemeClr val="bg1"/>
                </a:solidFill>
              </a:rPr>
              <a:t> %[port], %[pin]" :: [port] "I" (_SFR_IO_ADDR(PORTD)), [pin] "I" (3));</a:t>
            </a:r>
          </a:p>
          <a:p>
            <a:r>
              <a:rPr lang="en-US" dirty="0">
                <a:solidFill>
                  <a:schemeClr val="bg1"/>
                </a:solidFill>
              </a:rPr>
              <a:t>  }</a:t>
            </a:r>
          </a:p>
          <a:p>
            <a:r>
              <a:rPr lang="en-US" dirty="0">
                <a:solidFill>
                  <a:schemeClr val="bg1"/>
                </a:solidFill>
              </a:rPr>
              <a:t>}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void </a:t>
            </a:r>
            <a:r>
              <a:rPr lang="en-US" dirty="0" err="1">
                <a:solidFill>
                  <a:schemeClr val="bg1"/>
                </a:solidFill>
              </a:rPr>
              <a:t>checkForPythonLabel</a:t>
            </a:r>
            <a:r>
              <a:rPr lang="en-US" dirty="0">
                <a:solidFill>
                  <a:schemeClr val="bg1"/>
                </a:solidFill>
              </a:rPr>
              <a:t>() {</a:t>
            </a:r>
          </a:p>
          <a:p>
            <a:r>
              <a:rPr lang="en-US" dirty="0">
                <a:solidFill>
                  <a:schemeClr val="bg1"/>
                </a:solidFill>
              </a:rPr>
              <a:t>  if (</a:t>
            </a:r>
            <a:r>
              <a:rPr lang="en-US" dirty="0" err="1">
                <a:solidFill>
                  <a:schemeClr val="bg1"/>
                </a:solidFill>
              </a:rPr>
              <a:t>Serial.available</a:t>
            </a:r>
            <a:r>
              <a:rPr lang="en-US" dirty="0">
                <a:solidFill>
                  <a:schemeClr val="bg1"/>
                </a:solidFill>
              </a:rPr>
              <a:t>()) {</a:t>
            </a:r>
          </a:p>
          <a:p>
            <a:r>
              <a:rPr lang="en-US" dirty="0">
                <a:solidFill>
                  <a:schemeClr val="bg1"/>
                </a:solidFill>
              </a:rPr>
              <a:t>    String received = </a:t>
            </a:r>
            <a:r>
              <a:rPr lang="en-US" dirty="0" err="1">
                <a:solidFill>
                  <a:schemeClr val="bg1"/>
                </a:solidFill>
              </a:rPr>
              <a:t>Serial.readStringUntil</a:t>
            </a:r>
            <a:r>
              <a:rPr lang="en-US" dirty="0">
                <a:solidFill>
                  <a:schemeClr val="bg1"/>
                </a:solidFill>
              </a:rPr>
              <a:t>('\n');</a:t>
            </a:r>
          </a:p>
          <a:p>
            <a:r>
              <a:rPr lang="en-US" dirty="0">
                <a:solidFill>
                  <a:schemeClr val="bg1"/>
                </a:solidFill>
              </a:rPr>
              <a:t>    </a:t>
            </a:r>
            <a:r>
              <a:rPr lang="en-US" dirty="0" err="1">
                <a:solidFill>
                  <a:schemeClr val="bg1"/>
                </a:solidFill>
              </a:rPr>
              <a:t>received.trim</a:t>
            </a:r>
            <a:r>
              <a:rPr lang="en-US" dirty="0">
                <a:solidFill>
                  <a:schemeClr val="bg1"/>
                </a:solidFill>
              </a:rPr>
              <a:t>();</a:t>
            </a:r>
          </a:p>
          <a:p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    </a:t>
            </a:r>
            <a:r>
              <a:rPr lang="en-US" dirty="0" err="1">
                <a:solidFill>
                  <a:schemeClr val="bg1"/>
                </a:solidFill>
              </a:rPr>
              <a:t>Serial.print</a:t>
            </a:r>
            <a:r>
              <a:rPr lang="en-US" dirty="0">
                <a:solidFill>
                  <a:schemeClr val="bg1"/>
                </a:solidFill>
              </a:rPr>
              <a:t>("📥 Received from Python: ");</a:t>
            </a:r>
          </a:p>
          <a:p>
            <a:r>
              <a:rPr lang="en-US" dirty="0">
                <a:solidFill>
                  <a:schemeClr val="bg1"/>
                </a:solidFill>
              </a:rPr>
              <a:t>    </a:t>
            </a:r>
            <a:r>
              <a:rPr lang="en-US" dirty="0" err="1">
                <a:solidFill>
                  <a:schemeClr val="bg1"/>
                </a:solidFill>
              </a:rPr>
              <a:t>Serial.println</a:t>
            </a:r>
            <a:r>
              <a:rPr lang="en-US" dirty="0">
                <a:solidFill>
                  <a:schemeClr val="bg1"/>
                </a:solidFill>
              </a:rPr>
              <a:t>(received);</a:t>
            </a:r>
          </a:p>
          <a:p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    if (</a:t>
            </a:r>
            <a:r>
              <a:rPr lang="en-US" dirty="0" err="1">
                <a:solidFill>
                  <a:schemeClr val="bg1"/>
                </a:solidFill>
              </a:rPr>
              <a:t>received.indexOf</a:t>
            </a:r>
            <a:r>
              <a:rPr lang="en-US" dirty="0">
                <a:solidFill>
                  <a:schemeClr val="bg1"/>
                </a:solidFill>
              </a:rPr>
              <a:t>("unknown") &gt;= 0 || </a:t>
            </a:r>
          </a:p>
          <a:p>
            <a:r>
              <a:rPr lang="en-US" dirty="0">
                <a:solidFill>
                  <a:schemeClr val="bg1"/>
                </a:solidFill>
              </a:rPr>
              <a:t>        </a:t>
            </a:r>
            <a:r>
              <a:rPr lang="en-US" dirty="0" err="1">
                <a:solidFill>
                  <a:schemeClr val="bg1"/>
                </a:solidFill>
              </a:rPr>
              <a:t>received.indexOf</a:t>
            </a:r>
            <a:r>
              <a:rPr lang="en-US" dirty="0">
                <a:solidFill>
                  <a:schemeClr val="bg1"/>
                </a:solidFill>
              </a:rPr>
              <a:t>("guns") &gt;= 0 || </a:t>
            </a:r>
          </a:p>
          <a:p>
            <a:r>
              <a:rPr lang="en-US" dirty="0">
                <a:solidFill>
                  <a:schemeClr val="bg1"/>
                </a:solidFill>
              </a:rPr>
              <a:t>        </a:t>
            </a:r>
            <a:r>
              <a:rPr lang="en-US" dirty="0" err="1">
                <a:solidFill>
                  <a:schemeClr val="bg1"/>
                </a:solidFill>
              </a:rPr>
              <a:t>received.indexOf</a:t>
            </a:r>
            <a:r>
              <a:rPr lang="en-US" dirty="0">
                <a:solidFill>
                  <a:schemeClr val="bg1"/>
                </a:solidFill>
              </a:rPr>
              <a:t>("knife") &gt;= 0) {</a:t>
            </a:r>
          </a:p>
          <a:p>
            <a:r>
              <a:rPr lang="en-US" dirty="0">
                <a:solidFill>
                  <a:schemeClr val="bg1"/>
                </a:solidFill>
              </a:rPr>
              <a:t>      </a:t>
            </a:r>
            <a:r>
              <a:rPr lang="en-US" dirty="0" err="1">
                <a:solidFill>
                  <a:schemeClr val="bg1"/>
                </a:solidFill>
              </a:rPr>
              <a:t>triggerAlert</a:t>
            </a:r>
            <a:r>
              <a:rPr lang="en-US" dirty="0">
                <a:solidFill>
                  <a:schemeClr val="bg1"/>
                </a:solidFill>
              </a:rPr>
              <a:t>();  // 🚨 Alert if label matches</a:t>
            </a:r>
          </a:p>
          <a:p>
            <a:r>
              <a:rPr lang="en-US" dirty="0">
                <a:solidFill>
                  <a:schemeClr val="bg1"/>
                </a:solidFill>
              </a:rPr>
              <a:t>    }</a:t>
            </a:r>
          </a:p>
          <a:p>
            <a:r>
              <a:rPr lang="en-US" dirty="0">
                <a:solidFill>
                  <a:schemeClr val="bg1"/>
                </a:solidFill>
              </a:rPr>
              <a:t>  }</a:t>
            </a:r>
          </a:p>
          <a:p>
            <a:r>
              <a:rPr lang="en-US" dirty="0">
                <a:solidFill>
                  <a:schemeClr val="bg1"/>
                </a:solidFill>
              </a:rPr>
              <a:t>}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E37FCFA6-B46D-4E39-1CD4-C34724621A2B}"/>
              </a:ext>
            </a:extLst>
          </p:cNvPr>
          <p:cNvSpPr/>
          <p:nvPr/>
        </p:nvSpPr>
        <p:spPr>
          <a:xfrm>
            <a:off x="638413" y="1138952"/>
            <a:ext cx="7867174" cy="59683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endParaRPr lang="en-US" sz="1100" dirty="0"/>
          </a:p>
        </p:txBody>
      </p:sp>
      <p:sp>
        <p:nvSpPr>
          <p:cNvPr id="7" name="Text 4">
            <a:extLst>
              <a:ext uri="{FF2B5EF4-FFF2-40B4-BE49-F238E27FC236}">
                <a16:creationId xmlns:a16="http://schemas.microsoft.com/office/drawing/2014/main" id="{B25D970B-0A3F-BDAA-E520-56CBF45398F4}"/>
              </a:ext>
            </a:extLst>
          </p:cNvPr>
          <p:cNvSpPr/>
          <p:nvPr/>
        </p:nvSpPr>
        <p:spPr>
          <a:xfrm>
            <a:off x="502087" y="7376160"/>
            <a:ext cx="8139827" cy="4591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This snippet illustrates how Arduino processes commands. It activates security features based on received signals. This code ensures immediate and appropriate hardware responses.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7994726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</TotalTime>
  <Words>2168</Words>
  <Application>Microsoft Office PowerPoint</Application>
  <PresentationFormat>Custom</PresentationFormat>
  <Paragraphs>244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Unbounded</vt:lpstr>
      <vt:lpstr>Arial Unicode MS</vt:lpstr>
      <vt:lpstr>Arial</vt:lpstr>
      <vt:lpstr>Cabin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23-arid-615</cp:lastModifiedBy>
  <cp:revision>20</cp:revision>
  <dcterms:created xsi:type="dcterms:W3CDTF">2025-06-24T17:48:03Z</dcterms:created>
  <dcterms:modified xsi:type="dcterms:W3CDTF">2025-06-27T04:40:50Z</dcterms:modified>
</cp:coreProperties>
</file>